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8" r:id="rId2"/>
    <p:sldMasterId id="2147483662" r:id="rId3"/>
  </p:sldMasterIdLst>
  <p:notesMasterIdLst>
    <p:notesMasterId r:id="rId38"/>
  </p:notesMasterIdLst>
  <p:sldIdLst>
    <p:sldId id="258" r:id="rId4"/>
    <p:sldId id="257" r:id="rId5"/>
    <p:sldId id="307" r:id="rId6"/>
    <p:sldId id="308" r:id="rId7"/>
    <p:sldId id="309" r:id="rId8"/>
    <p:sldId id="310" r:id="rId9"/>
    <p:sldId id="311" r:id="rId10"/>
    <p:sldId id="312" r:id="rId11"/>
    <p:sldId id="288" r:id="rId12"/>
    <p:sldId id="298" r:id="rId13"/>
    <p:sldId id="299" r:id="rId14"/>
    <p:sldId id="300" r:id="rId15"/>
    <p:sldId id="301" r:id="rId16"/>
    <p:sldId id="302" r:id="rId17"/>
    <p:sldId id="303" r:id="rId18"/>
    <p:sldId id="304" r:id="rId19"/>
    <p:sldId id="305" r:id="rId20"/>
    <p:sldId id="306" r:id="rId21"/>
    <p:sldId id="259" r:id="rId22"/>
    <p:sldId id="261" r:id="rId23"/>
    <p:sldId id="266" r:id="rId24"/>
    <p:sldId id="267" r:id="rId25"/>
    <p:sldId id="268" r:id="rId26"/>
    <p:sldId id="290" r:id="rId27"/>
    <p:sldId id="269" r:id="rId28"/>
    <p:sldId id="270" r:id="rId29"/>
    <p:sldId id="271" r:id="rId30"/>
    <p:sldId id="291" r:id="rId31"/>
    <p:sldId id="272" r:id="rId32"/>
    <p:sldId id="273" r:id="rId33"/>
    <p:sldId id="274" r:id="rId34"/>
    <p:sldId id="292" r:id="rId35"/>
    <p:sldId id="289" r:id="rId36"/>
    <p:sldId id="265" r:id="rId37"/>
  </p:sldIdLst>
  <p:sldSz cx="9144000" cy="5145088"/>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83">
          <p15:clr>
            <a:srgbClr val="000000"/>
          </p15:clr>
        </p15:guide>
        <p15:guide id="2" pos="158">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hubUKgdCn7uZqww5LYMdZegaMO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1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2"/>
    <p:restoredTop sz="77517" autoAdjust="0"/>
  </p:normalViewPr>
  <p:slideViewPr>
    <p:cSldViewPr snapToGrid="0">
      <p:cViewPr varScale="1">
        <p:scale>
          <a:sx n="81" d="100"/>
          <a:sy n="81" d="100"/>
        </p:scale>
        <p:origin x="1243" y="58"/>
      </p:cViewPr>
      <p:guideLst>
        <p:guide orient="horz" pos="3083"/>
        <p:guide pos="15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rtlCol="0"/>
        <a:lstStyle/>
        <a:p>
          <a:pPr rtl="0"/>
          <a:endParaRPr lang="en-US"/>
        </a:p>
      </dgm:t>
    </dgm:pt>
    <dgm:pt modelId="{AACEAFD5-63CF-4AFC-B46F-BE086C5D447C}">
      <dgm:prSet phldrT="[Text]" custT="1"/>
      <dgm:spPr>
        <a:xfrm>
          <a:off x="1575" y="2632500"/>
          <a:ext cx="1679531" cy="607500"/>
        </a:xfrm>
        <a:prstGeom prst="homePlate">
          <a:avLst>
            <a:gd name="adj" fmla="val 25000"/>
          </a:avLst>
        </a:prstGeom>
        <a:solidFill>
          <a:srgbClr val="ED1C24"/>
        </a:solidFill>
        <a:ln w="12700" cap="flat" cmpd="sng" algn="ctr">
          <a:solidFill>
            <a:srgbClr val="FF0000"/>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7 месяцев</a:t>
          </a:r>
        </a:p>
      </dgm:t>
    </dgm:pt>
    <dgm:pt modelId="{7A0BD8EC-BB4A-4912-A54E-6F39B681264E}" type="parTrans" cxnId="{AE101ABC-7EA3-4444-A576-8AB15A371C84}">
      <dgm:prSet/>
      <dgm:spPr/>
      <dgm:t>
        <a:bodyPr rtlCol="0"/>
        <a:lstStyle/>
        <a:p>
          <a:pPr rtl="0"/>
          <a:endParaRPr lang="ru-RU" noProof="0" dirty="0"/>
        </a:p>
      </dgm:t>
    </dgm:pt>
    <dgm:pt modelId="{7A8D4B4D-06E9-4958-810D-A6226B6AC588}" type="sibTrans" cxnId="{AE101ABC-7EA3-4444-A576-8AB15A371C84}">
      <dgm:prSet/>
      <dgm:spPr/>
      <dgm:t>
        <a:bodyPr rtlCol="0"/>
        <a:lstStyle/>
        <a:p>
          <a:pPr rtl="0"/>
          <a:endParaRPr lang="ru-RU" noProof="0" dirty="0"/>
        </a:p>
      </dgm:t>
    </dgm:pt>
    <dgm:pt modelId="{349299C9-846E-4827-813A-349CCCE20782}">
      <dgm:prSet phldrT="[Text]" custT="1"/>
      <dgm:spPr>
        <a:xfrm>
          <a:off x="135937" y="890617"/>
          <a:ext cx="1363779" cy="1354767"/>
        </a:xfrm>
        <a:prstGeom prst="rect">
          <a:avLst/>
        </a:prstGeom>
        <a:noFill/>
        <a:ln>
          <a:noFill/>
        </a:ln>
        <a:effectLst/>
      </dgm:spPr>
      <dgm:t>
        <a:bodyPr lIns="108000" tIns="504000" rIns="288000" rtlCol="0" anchor="t" anchorCtr="0"/>
        <a:lstStyle/>
        <a:p>
          <a:pPr rtl="0">
            <a:lnSpc>
              <a:spcPts val="1500"/>
            </a:lnSpc>
            <a:spcAft>
              <a:spcPts val="0"/>
            </a:spcAft>
            <a:buNone/>
          </a:pPr>
          <a:r>
            <a:rPr lang="ru-RU" sz="1400" noProof="0" dirty="0">
              <a:solidFill>
                <a:schemeClr val="tx1"/>
              </a:solidFill>
              <a:latin typeface="Arial"/>
              <a:ea typeface="+mn-ea"/>
              <a:cs typeface="+mn-cs"/>
            </a:rPr>
            <a:t>Время на запуск профиля 1С в ОГУ</a:t>
          </a:r>
        </a:p>
      </dgm:t>
    </dgm:pt>
    <dgm:pt modelId="{AEA27547-B9ED-4994-BD27-04EC297EF367}" type="parTrans" cxnId="{0EFA3039-6828-403C-9445-4359BA6645E6}">
      <dgm:prSet/>
      <dgm:spPr/>
      <dgm:t>
        <a:bodyPr rtlCol="0"/>
        <a:lstStyle/>
        <a:p>
          <a:pPr rtl="0"/>
          <a:endParaRPr lang="ru-RU" noProof="0" dirty="0"/>
        </a:p>
      </dgm:t>
    </dgm:pt>
    <dgm:pt modelId="{9D819F52-ACA0-4B08-8256-DF6BD8FA3A0B}" type="sibTrans" cxnId="{0EFA3039-6828-403C-9445-4359BA6645E6}">
      <dgm:prSet/>
      <dgm:spPr/>
      <dgm:t>
        <a:bodyPr rtlCol="0"/>
        <a:lstStyle/>
        <a:p>
          <a:pPr rtl="0"/>
          <a:endParaRPr lang="ru-RU" noProof="0" dirty="0"/>
        </a:p>
      </dgm:t>
    </dgm:pt>
    <dgm:pt modelId="{5D70EFF5-8B31-4A1F-AE44-51E4CF0013EB}">
      <dgm:prSet phldrT="[Text]" custT="1"/>
      <dgm:spPr>
        <a:xfrm>
          <a:off x="1731492" y="890617"/>
          <a:ext cx="1363779" cy="1354767"/>
        </a:xfrm>
        <a:prstGeom prst="rect">
          <a:avLst/>
        </a:prstGeom>
        <a:noFill/>
        <a:ln>
          <a:noFill/>
        </a:ln>
        <a:effectLst/>
      </dgm:spPr>
      <dgm:t>
        <a:bodyPr lIns="108000" tIns="504000" rIns="288000" rtlCol="0" anchor="t" anchorCtr="0"/>
        <a:lstStyle/>
        <a:p>
          <a:pPr rtl="0">
            <a:lnSpc>
              <a:spcPts val="1500"/>
            </a:lnSpc>
            <a:buNone/>
          </a:pPr>
          <a:r>
            <a:rPr lang="ru-RU" sz="1400" noProof="0" dirty="0">
              <a:solidFill>
                <a:schemeClr val="tx1"/>
              </a:solidFill>
              <a:latin typeface="Arial"/>
              <a:ea typeface="+mn-ea"/>
              <a:cs typeface="+mn-cs"/>
            </a:rPr>
            <a:t>Рабочие совещание проводили онлайн</a:t>
          </a:r>
        </a:p>
      </dgm:t>
    </dgm:pt>
    <dgm:pt modelId="{96C720A0-FEEF-48D1-8DF6-ABA03C304822}" type="parTrans" cxnId="{E97FF64F-8020-497E-AE7D-2395DDA4560D}">
      <dgm:prSet/>
      <dgm:spPr/>
      <dgm:t>
        <a:bodyPr rtlCol="0"/>
        <a:lstStyle/>
        <a:p>
          <a:pPr rtl="0"/>
          <a:endParaRPr lang="ru-RU" noProof="0" dirty="0"/>
        </a:p>
      </dgm:t>
    </dgm:pt>
    <dgm:pt modelId="{B6A59CDE-18AD-4553-B6C5-FF001A8E8510}" type="sibTrans" cxnId="{E97FF64F-8020-497E-AE7D-2395DDA4560D}">
      <dgm:prSet/>
      <dgm:spPr/>
      <dgm:t>
        <a:bodyPr rtlCol="0"/>
        <a:lstStyle/>
        <a:p>
          <a:pPr rtl="0"/>
          <a:endParaRPr lang="ru-RU" noProof="0" dirty="0"/>
        </a:p>
      </dgm:t>
    </dgm:pt>
    <dgm:pt modelId="{D71FC021-6A65-44D1-95B9-0E6C89079866}">
      <dgm:prSet phldrT="[Text]" custT="1"/>
      <dgm:spPr>
        <a:xfrm>
          <a:off x="3192684" y="2632500"/>
          <a:ext cx="1679531" cy="607500"/>
        </a:xfrm>
        <a:prstGeom prst="chevron">
          <a:avLst>
            <a:gd name="adj" fmla="val 25000"/>
          </a:avLst>
        </a:prstGeom>
        <a:solidFill>
          <a:srgbClr val="F7931E"/>
        </a:solidFill>
        <a:ln w="12700" cap="flat" cmpd="sng" algn="ctr">
          <a:solidFill>
            <a:srgbClr val="F7931E"/>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Первая сессия</a:t>
          </a:r>
        </a:p>
      </dgm:t>
    </dgm:pt>
    <dgm:pt modelId="{862AAE39-3AAD-40E3-BA20-90187BD73242}" type="parTrans" cxnId="{53239C96-427C-420B-95DC-546F3B30ED65}">
      <dgm:prSet/>
      <dgm:spPr/>
      <dgm:t>
        <a:bodyPr rtlCol="0"/>
        <a:lstStyle/>
        <a:p>
          <a:pPr rtl="0"/>
          <a:endParaRPr lang="ru-RU" noProof="0" dirty="0"/>
        </a:p>
      </dgm:t>
    </dgm:pt>
    <dgm:pt modelId="{9B090D9D-470E-46E2-AABB-0368A52481AA}" type="sibTrans" cxnId="{53239C96-427C-420B-95DC-546F3B30ED65}">
      <dgm:prSet/>
      <dgm:spPr/>
      <dgm:t>
        <a:bodyPr rtlCol="0"/>
        <a:lstStyle/>
        <a:p>
          <a:pPr rtl="0"/>
          <a:endParaRPr lang="ru-RU" noProof="0" dirty="0"/>
        </a:p>
      </dgm:t>
    </dgm:pt>
    <dgm:pt modelId="{4A6BB192-9983-4F48-BBC5-6E384EED7EC5}">
      <dgm:prSet phldrT="[Text]" custT="1"/>
      <dgm:spPr>
        <a:xfrm>
          <a:off x="3327046" y="890617"/>
          <a:ext cx="1363779" cy="1354767"/>
        </a:xfrm>
        <a:prstGeom prst="rect">
          <a:avLst/>
        </a:prstGeom>
        <a:noFill/>
        <a:ln>
          <a:noFill/>
        </a:ln>
        <a:effectLst/>
      </dgm:spPr>
      <dgm:t>
        <a:bodyPr lIns="108000" tIns="504000" rIns="108000" rtlCol="0" anchor="t" anchorCtr="0"/>
        <a:lstStyle/>
        <a:p>
          <a:pPr marL="0" indent="0" defTabSz="895350" rtl="0">
            <a:lnSpc>
              <a:spcPts val="1500"/>
            </a:lnSpc>
            <a:buNone/>
          </a:pPr>
          <a:r>
            <a:rPr lang="ru-RU" sz="1400" noProof="0" dirty="0">
              <a:solidFill>
                <a:schemeClr val="tx1"/>
              </a:solidFill>
              <a:latin typeface="Arial"/>
              <a:ea typeface="+mn-ea"/>
              <a:cs typeface="+mn-cs"/>
            </a:rPr>
            <a:t>Основные показатели: качество 68.75%, успеваемость93,75%.</a:t>
          </a:r>
        </a:p>
      </dgm:t>
    </dgm:pt>
    <dgm:pt modelId="{230A6E4A-6CED-4DC0-AEFE-6859FE07B658}" type="parTrans" cxnId="{E3115EEA-DE9C-4F06-B8B3-BEB263D5F2B1}">
      <dgm:prSet/>
      <dgm:spPr/>
      <dgm:t>
        <a:bodyPr rtlCol="0"/>
        <a:lstStyle/>
        <a:p>
          <a:pPr rtl="0"/>
          <a:endParaRPr lang="ru-RU" noProof="0" dirty="0"/>
        </a:p>
      </dgm:t>
    </dgm:pt>
    <dgm:pt modelId="{0B568EC2-5D2A-4B00-8047-B7832F245B44}" type="sibTrans" cxnId="{E3115EEA-DE9C-4F06-B8B3-BEB263D5F2B1}">
      <dgm:prSet/>
      <dgm:spPr/>
      <dgm:t>
        <a:bodyPr rtlCol="0"/>
        <a:lstStyle/>
        <a:p>
          <a:pPr rtl="0"/>
          <a:endParaRPr lang="ru-RU" noProof="0" dirty="0"/>
        </a:p>
      </dgm:t>
    </dgm:pt>
    <dgm:pt modelId="{D07AD3FD-84FF-467E-9693-752776549C61}">
      <dgm:prSet phldrT="[Text]" custT="1"/>
      <dgm:spPr>
        <a:xfrm>
          <a:off x="1597129" y="2632500"/>
          <a:ext cx="1679531" cy="607500"/>
        </a:xfrm>
        <a:prstGeom prst="chevron">
          <a:avLst>
            <a:gd name="adj" fmla="val 25000"/>
          </a:avLst>
        </a:prstGeom>
        <a:solidFill>
          <a:srgbClr val="F15A24"/>
        </a:solidFill>
        <a:ln w="12700" cap="flat" cmpd="sng" algn="ctr">
          <a:solidFill>
            <a:srgbClr val="F15A24"/>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1-2 раза в месяц</a:t>
          </a:r>
        </a:p>
      </dgm:t>
    </dgm:pt>
    <dgm:pt modelId="{A8C9B7A9-BC2A-4753-B7F0-F2E361D95520}" type="sibTrans" cxnId="{55492768-9A5E-4F74-AC7C-959C5C24EFD3}">
      <dgm:prSet/>
      <dgm:spPr/>
      <dgm:t>
        <a:bodyPr rtlCol="0"/>
        <a:lstStyle/>
        <a:p>
          <a:pPr rtl="0"/>
          <a:endParaRPr lang="ru-RU" noProof="0" dirty="0"/>
        </a:p>
      </dgm:t>
    </dgm:pt>
    <dgm:pt modelId="{7B691773-F524-4FAD-A272-BDF0B0C4370A}" type="parTrans" cxnId="{55492768-9A5E-4F74-AC7C-959C5C24EFD3}">
      <dgm:prSet/>
      <dgm:spPr/>
      <dgm:t>
        <a:bodyPr rtlCol="0"/>
        <a:lstStyle/>
        <a:p>
          <a:pPr rtl="0"/>
          <a:endParaRPr lang="ru-RU" noProof="0" dirty="0"/>
        </a:p>
      </dgm:t>
    </dgm:pt>
    <dgm:pt modelId="{32CCB050-072A-41BF-BE1B-388CF53E5629}">
      <dgm:prSet custT="1"/>
      <dgm:spPr>
        <a:xfrm>
          <a:off x="4788239" y="2632500"/>
          <a:ext cx="1679531" cy="607500"/>
        </a:xfrm>
        <a:prstGeom prst="chevron">
          <a:avLst>
            <a:gd name="adj" fmla="val 25000"/>
          </a:avLst>
        </a:prstGeom>
        <a:solidFill>
          <a:srgbClr val="FBB03B"/>
        </a:solidFill>
        <a:ln w="12700" cap="flat" cmpd="sng" algn="ctr">
          <a:solidFill>
            <a:srgbClr val="FBB03B"/>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30 студентов</a:t>
          </a:r>
        </a:p>
      </dgm:t>
    </dgm:pt>
    <dgm:pt modelId="{B301371B-A53D-4B79-8B8D-7B304894442B}" type="parTrans" cxnId="{042E0AE1-6450-410A-B96E-AFBADB139BEA}">
      <dgm:prSet/>
      <dgm:spPr/>
      <dgm:t>
        <a:bodyPr rtlCol="0"/>
        <a:lstStyle/>
        <a:p>
          <a:pPr rtl="0"/>
          <a:endParaRPr lang="ru-RU" noProof="0" dirty="0"/>
        </a:p>
      </dgm:t>
    </dgm:pt>
    <dgm:pt modelId="{BF05D8EE-4413-4737-8721-DAF10D6CAB04}" type="sibTrans" cxnId="{042E0AE1-6450-410A-B96E-AFBADB139BEA}">
      <dgm:prSet/>
      <dgm:spPr/>
      <dgm:t>
        <a:bodyPr rtlCol="0"/>
        <a:lstStyle/>
        <a:p>
          <a:pPr rtl="0"/>
          <a:endParaRPr lang="ru-RU" noProof="0" dirty="0"/>
        </a:p>
      </dgm:t>
    </dgm:pt>
    <dgm:pt modelId="{9E838AE2-4659-4603-ABC8-58DF4222C0D4}">
      <dgm:prSet custT="1"/>
      <dgm:spPr>
        <a:xfrm>
          <a:off x="6383793" y="2632500"/>
          <a:ext cx="1679531" cy="607500"/>
        </a:xfrm>
        <a:prstGeom prst="chevron">
          <a:avLst>
            <a:gd name="adj" fmla="val 25000"/>
          </a:avLst>
        </a:prstGeom>
        <a:solidFill>
          <a:srgbClr val="FCCB00"/>
        </a:solidFill>
        <a:ln w="12700" cap="flat" cmpd="sng" algn="ctr">
          <a:solidFill>
            <a:srgbClr val="FCCB00"/>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Участие «1С»</a:t>
          </a:r>
        </a:p>
      </dgm:t>
    </dgm:pt>
    <dgm:pt modelId="{5FC53805-9431-4BC8-ADB9-DABF59DE31C7}" type="parTrans" cxnId="{CF54291C-AAFD-4FA4-9A16-20CE892BA907}">
      <dgm:prSet/>
      <dgm:spPr/>
      <dgm:t>
        <a:bodyPr rtlCol="0"/>
        <a:lstStyle/>
        <a:p>
          <a:pPr rtl="0"/>
          <a:endParaRPr lang="ru-RU" noProof="0" dirty="0"/>
        </a:p>
      </dgm:t>
    </dgm:pt>
    <dgm:pt modelId="{61F1BCD3-232D-4C03-B56C-182BCB6108CD}" type="sibTrans" cxnId="{CF54291C-AAFD-4FA4-9A16-20CE892BA907}">
      <dgm:prSet/>
      <dgm:spPr/>
      <dgm:t>
        <a:bodyPr rtlCol="0"/>
        <a:lstStyle/>
        <a:p>
          <a:pPr rtl="0"/>
          <a:endParaRPr lang="ru-RU" noProof="0" dirty="0"/>
        </a:p>
      </dgm:t>
    </dgm:pt>
    <dgm:pt modelId="{04A40292-9119-41B2-B968-7B651F20675D}">
      <dgm:prSet custT="1"/>
      <dgm:spPr>
        <a:xfrm>
          <a:off x="4922601" y="890617"/>
          <a:ext cx="1363779" cy="1354767"/>
        </a:xfrm>
        <a:prstGeom prst="rect">
          <a:avLst/>
        </a:prstGeom>
        <a:noFill/>
        <a:ln>
          <a:noFill/>
        </a:ln>
        <a:effectLst/>
      </dgm:spPr>
      <dgm:t>
        <a:bodyPr lIns="108000" tIns="504000" rIns="108000" rtlCol="0" anchor="t" anchorCtr="0"/>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Количество студентов, обучающихся на профиле 1С в ОГУ</a:t>
          </a:r>
        </a:p>
      </dgm:t>
    </dgm:pt>
    <dgm:pt modelId="{70078FF1-F2A9-4A6B-88D1-8CF3595EFE73}" type="parTrans" cxnId="{1D6C5464-DE30-4BEC-9E27-B2C179C39CC4}">
      <dgm:prSet/>
      <dgm:spPr/>
      <dgm:t>
        <a:bodyPr rtlCol="0"/>
        <a:lstStyle/>
        <a:p>
          <a:pPr rtl="0"/>
          <a:endParaRPr lang="ru-RU" noProof="0" dirty="0"/>
        </a:p>
      </dgm:t>
    </dgm:pt>
    <dgm:pt modelId="{B4C4972A-0898-484E-AF78-D5D7E0F991F2}" type="sibTrans" cxnId="{1D6C5464-DE30-4BEC-9E27-B2C179C39CC4}">
      <dgm:prSet/>
      <dgm:spPr/>
      <dgm:t>
        <a:bodyPr rtlCol="0"/>
        <a:lstStyle/>
        <a:p>
          <a:pPr rtl="0"/>
          <a:endParaRPr lang="ru-RU" noProof="0" dirty="0"/>
        </a:p>
      </dgm:t>
    </dgm:pt>
    <dgm:pt modelId="{C8E903CE-0CFD-4D68-A857-80E14557005E}">
      <dgm:prSet custT="1"/>
      <dgm:spPr>
        <a:xfrm>
          <a:off x="6518156" y="890617"/>
          <a:ext cx="1363779" cy="1354767"/>
        </a:xfrm>
        <a:prstGeom prst="rect">
          <a:avLst/>
        </a:prstGeom>
        <a:noFill/>
        <a:ln>
          <a:noFill/>
        </a:ln>
        <a:effectLst/>
      </dgm:spPr>
      <dgm:t>
        <a:bodyPr lIns="108000" tIns="504000" rIns="180000" rtlCol="0" anchor="t" anchorCtr="0"/>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Программы курсов, материалы семинаров и лекций, </a:t>
          </a:r>
          <a:r>
            <a:rPr lang="ru-RU" sz="1400" kern="1200" noProof="0" dirty="0" err="1">
              <a:solidFill>
                <a:schemeClr val="tx1"/>
              </a:solidFill>
              <a:latin typeface="Arial"/>
              <a:ea typeface="+mn-ea"/>
              <a:cs typeface="+mn-cs"/>
            </a:rPr>
            <a:t>орг.вопросы</a:t>
          </a:r>
          <a:endParaRPr lang="ru-RU" sz="1400" kern="1200" noProof="0" dirty="0">
            <a:solidFill>
              <a:schemeClr val="tx1"/>
            </a:solidFill>
            <a:latin typeface="Arial"/>
            <a:ea typeface="+mn-ea"/>
            <a:cs typeface="+mn-cs"/>
          </a:endParaRPr>
        </a:p>
      </dgm:t>
    </dgm:pt>
    <dgm:pt modelId="{D5890537-0D77-4DA1-A100-62C393623468}" type="parTrans" cxnId="{17BD67AD-4331-49EC-BC4A-29404E891597}">
      <dgm:prSet/>
      <dgm:spPr/>
      <dgm:t>
        <a:bodyPr rtlCol="0"/>
        <a:lstStyle/>
        <a:p>
          <a:pPr rtl="0"/>
          <a:endParaRPr lang="ru-RU" noProof="0" dirty="0"/>
        </a:p>
      </dgm:t>
    </dgm:pt>
    <dgm:pt modelId="{862799CE-00F4-4DD6-894E-A487503F8DE6}" type="sibTrans" cxnId="{17BD67AD-4331-49EC-BC4A-29404E891597}">
      <dgm:prSet/>
      <dgm:spPr/>
      <dgm:t>
        <a:bodyPr rtlCol="0"/>
        <a:lstStyle/>
        <a:p>
          <a:pPr rtl="0"/>
          <a:endParaRPr lang="ru-RU" noProof="0" dirty="0"/>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xfrm rot="5400000">
          <a:off x="-842493"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ED1C24"/>
          </a:solidFill>
          <a:prstDash val="solid"/>
          <a:miter lim="800000"/>
        </a:ln>
        <a:effectLst/>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xfrm rot="5400000">
          <a:off x="753061"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15A24"/>
          </a:solidFill>
          <a:prstDash val="solid"/>
          <a:miter lim="800000"/>
        </a:ln>
        <a:effectLst/>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xfrm rot="5400000">
          <a:off x="2348615"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7931E"/>
          </a:solidFill>
          <a:prstDash val="solid"/>
          <a:miter lim="800000"/>
        </a:ln>
        <a:effectLst/>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xfrm rot="5400000">
          <a:off x="3944170"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BB03B"/>
          </a:solidFill>
          <a:prstDash val="solid"/>
          <a:miter lim="800000"/>
        </a:ln>
        <a:effectLst/>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xfrm rot="5400000">
          <a:off x="5539724"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CCB00"/>
          </a:solidFill>
          <a:prstDash val="solid"/>
          <a:miter lim="800000"/>
        </a:ln>
        <a:effectLst/>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rtlCol="0"/>
        <a:lstStyle/>
        <a:p>
          <a:pPr rtl="0"/>
          <a:endParaRPr lang="en-US"/>
        </a:p>
      </dgm:t>
    </dgm:pt>
    <dgm:pt modelId="{AACEAFD5-63CF-4AFC-B46F-BE086C5D447C}">
      <dgm:prSet phldrT="[Text]" custT="1"/>
      <dgm:spPr>
        <a:xfrm>
          <a:off x="1575" y="2632500"/>
          <a:ext cx="1679531" cy="607500"/>
        </a:xfrm>
        <a:prstGeom prst="homePlate">
          <a:avLst>
            <a:gd name="adj" fmla="val 25000"/>
          </a:avLst>
        </a:prstGeom>
        <a:solidFill>
          <a:srgbClr val="ED1C24"/>
        </a:solidFill>
        <a:ln w="12700" cap="flat" cmpd="sng" algn="ctr">
          <a:solidFill>
            <a:srgbClr val="F15A24"/>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14 месяцев</a:t>
          </a:r>
        </a:p>
      </dgm:t>
    </dgm:pt>
    <dgm:pt modelId="{7A0BD8EC-BB4A-4912-A54E-6F39B681264E}" type="parTrans" cxnId="{AE101ABC-7EA3-4444-A576-8AB15A371C84}">
      <dgm:prSet/>
      <dgm:spPr/>
      <dgm:t>
        <a:bodyPr rtlCol="0"/>
        <a:lstStyle/>
        <a:p>
          <a:pPr rtl="0"/>
          <a:endParaRPr lang="ru-RU" noProof="0" dirty="0"/>
        </a:p>
      </dgm:t>
    </dgm:pt>
    <dgm:pt modelId="{7A8D4B4D-06E9-4958-810D-A6226B6AC588}" type="sibTrans" cxnId="{AE101ABC-7EA3-4444-A576-8AB15A371C84}">
      <dgm:prSet/>
      <dgm:spPr/>
      <dgm:t>
        <a:bodyPr rtlCol="0"/>
        <a:lstStyle/>
        <a:p>
          <a:pPr rtl="0"/>
          <a:endParaRPr lang="ru-RU" noProof="0" dirty="0"/>
        </a:p>
      </dgm:t>
    </dgm:pt>
    <dgm:pt modelId="{349299C9-846E-4827-813A-349CCCE20782}">
      <dgm:prSet phldrT="[Text]" custT="1"/>
      <dgm:spPr>
        <a:xfrm>
          <a:off x="135937" y="890617"/>
          <a:ext cx="1363779" cy="1354767"/>
        </a:xfrm>
        <a:prstGeom prst="rect">
          <a:avLst/>
        </a:prstGeom>
        <a:noFill/>
        <a:ln>
          <a:noFill/>
        </a:ln>
        <a:effectLst/>
      </dgm:spPr>
      <dgm:t>
        <a:bodyPr lIns="108000" tIns="504000" rIns="144000" rtlCol="0" anchor="t" anchorCtr="0"/>
        <a:lstStyle/>
        <a:p>
          <a:pPr rtl="0">
            <a:lnSpc>
              <a:spcPts val="1500"/>
            </a:lnSpc>
            <a:spcAft>
              <a:spcPts val="0"/>
            </a:spcAft>
            <a:buNone/>
          </a:pPr>
          <a:r>
            <a:rPr lang="ru-RU" sz="1400" noProof="0" dirty="0">
              <a:solidFill>
                <a:schemeClr val="tx1"/>
              </a:solidFill>
              <a:latin typeface="Arial"/>
              <a:ea typeface="+mn-ea"/>
              <a:cs typeface="+mn-cs"/>
            </a:rPr>
            <a:t>Время на открытие базовой лаборатории 1С в ЧГУ</a:t>
          </a:r>
        </a:p>
      </dgm:t>
    </dgm:pt>
    <dgm:pt modelId="{AEA27547-B9ED-4994-BD27-04EC297EF367}" type="parTrans" cxnId="{0EFA3039-6828-403C-9445-4359BA6645E6}">
      <dgm:prSet/>
      <dgm:spPr/>
      <dgm:t>
        <a:bodyPr rtlCol="0"/>
        <a:lstStyle/>
        <a:p>
          <a:pPr rtl="0"/>
          <a:endParaRPr lang="ru-RU" noProof="0" dirty="0"/>
        </a:p>
      </dgm:t>
    </dgm:pt>
    <dgm:pt modelId="{9D819F52-ACA0-4B08-8256-DF6BD8FA3A0B}" type="sibTrans" cxnId="{0EFA3039-6828-403C-9445-4359BA6645E6}">
      <dgm:prSet/>
      <dgm:spPr/>
      <dgm:t>
        <a:bodyPr rtlCol="0"/>
        <a:lstStyle/>
        <a:p>
          <a:pPr rtl="0"/>
          <a:endParaRPr lang="ru-RU" noProof="0" dirty="0"/>
        </a:p>
      </dgm:t>
    </dgm:pt>
    <dgm:pt modelId="{5D70EFF5-8B31-4A1F-AE44-51E4CF0013EB}">
      <dgm:prSet phldrT="[Text]" custT="1"/>
      <dgm:spPr>
        <a:xfrm>
          <a:off x="1731492" y="890617"/>
          <a:ext cx="1363779" cy="1354767"/>
        </a:xfrm>
        <a:prstGeom prst="rect">
          <a:avLst/>
        </a:prstGeom>
        <a:noFill/>
        <a:ln>
          <a:noFill/>
        </a:ln>
        <a:effectLst/>
      </dgm:spPr>
      <dgm:t>
        <a:bodyPr lIns="72000" tIns="504000" rIns="72000" rtlCol="0" anchor="t" anchorCtr="0"/>
        <a:lstStyle/>
        <a:p>
          <a:pPr rtl="0">
            <a:lnSpc>
              <a:spcPts val="1500"/>
            </a:lnSpc>
            <a:buNone/>
          </a:pPr>
          <a:r>
            <a:rPr lang="ru-RU" sz="1200" noProof="0" dirty="0">
              <a:solidFill>
                <a:schemeClr val="tx1"/>
              </a:solidFill>
              <a:latin typeface="Arial"/>
              <a:ea typeface="+mn-ea"/>
              <a:cs typeface="+mn-cs"/>
            </a:rPr>
            <a:t>Количество преподавателей, подготовленных на «Лёгком старте» за лето</a:t>
          </a:r>
        </a:p>
      </dgm:t>
    </dgm:pt>
    <dgm:pt modelId="{96C720A0-FEEF-48D1-8DF6-ABA03C304822}" type="parTrans" cxnId="{E97FF64F-8020-497E-AE7D-2395DDA4560D}">
      <dgm:prSet/>
      <dgm:spPr/>
      <dgm:t>
        <a:bodyPr rtlCol="0"/>
        <a:lstStyle/>
        <a:p>
          <a:pPr rtl="0"/>
          <a:endParaRPr lang="ru-RU" noProof="0" dirty="0"/>
        </a:p>
      </dgm:t>
    </dgm:pt>
    <dgm:pt modelId="{B6A59CDE-18AD-4553-B6C5-FF001A8E8510}" type="sibTrans" cxnId="{E97FF64F-8020-497E-AE7D-2395DDA4560D}">
      <dgm:prSet/>
      <dgm:spPr/>
      <dgm:t>
        <a:bodyPr rtlCol="0"/>
        <a:lstStyle/>
        <a:p>
          <a:pPr rtl="0"/>
          <a:endParaRPr lang="ru-RU" noProof="0" dirty="0"/>
        </a:p>
      </dgm:t>
    </dgm:pt>
    <dgm:pt modelId="{D71FC021-6A65-44D1-95B9-0E6C89079866}">
      <dgm:prSet phldrT="[Text]" custT="1"/>
      <dgm:spPr>
        <a:xfrm>
          <a:off x="3192684" y="2632500"/>
          <a:ext cx="1679531" cy="607500"/>
        </a:xfrm>
        <a:prstGeom prst="chevron">
          <a:avLst>
            <a:gd name="adj" fmla="val 25000"/>
          </a:avLst>
        </a:prstGeom>
        <a:solidFill>
          <a:srgbClr val="F7931E"/>
        </a:solidFill>
        <a:ln w="12700" cap="flat" cmpd="sng" algn="ctr">
          <a:solidFill>
            <a:srgbClr val="F7931E"/>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5 студентов</a:t>
          </a:r>
        </a:p>
      </dgm:t>
    </dgm:pt>
    <dgm:pt modelId="{862AAE39-3AAD-40E3-BA20-90187BD73242}" type="parTrans" cxnId="{53239C96-427C-420B-95DC-546F3B30ED65}">
      <dgm:prSet/>
      <dgm:spPr/>
      <dgm:t>
        <a:bodyPr rtlCol="0"/>
        <a:lstStyle/>
        <a:p>
          <a:pPr rtl="0"/>
          <a:endParaRPr lang="ru-RU" noProof="0" dirty="0"/>
        </a:p>
      </dgm:t>
    </dgm:pt>
    <dgm:pt modelId="{9B090D9D-470E-46E2-AABB-0368A52481AA}" type="sibTrans" cxnId="{53239C96-427C-420B-95DC-546F3B30ED65}">
      <dgm:prSet/>
      <dgm:spPr/>
      <dgm:t>
        <a:bodyPr rtlCol="0"/>
        <a:lstStyle/>
        <a:p>
          <a:pPr rtl="0"/>
          <a:endParaRPr lang="ru-RU" noProof="0" dirty="0"/>
        </a:p>
      </dgm:t>
    </dgm:pt>
    <dgm:pt modelId="{4A6BB192-9983-4F48-BBC5-6E384EED7EC5}">
      <dgm:prSet phldrT="[Text]" custT="1"/>
      <dgm:spPr>
        <a:xfrm>
          <a:off x="3327046" y="890617"/>
          <a:ext cx="1363779" cy="1354767"/>
        </a:xfrm>
        <a:prstGeom prst="rect">
          <a:avLst/>
        </a:prstGeom>
        <a:noFill/>
        <a:ln>
          <a:noFill/>
        </a:ln>
        <a:effectLst/>
      </dgm:spPr>
      <dgm:t>
        <a:bodyPr lIns="108000" tIns="504000" rIns="108000" rtlCol="0" anchor="t" anchorCtr="0"/>
        <a:lstStyle/>
        <a:p>
          <a:pPr marL="0" indent="0" defTabSz="895350" rtl="0">
            <a:lnSpc>
              <a:spcPts val="1500"/>
            </a:lnSpc>
            <a:buNone/>
          </a:pPr>
          <a:r>
            <a:rPr lang="ru-RU" sz="1400" noProof="0" dirty="0">
              <a:solidFill>
                <a:schemeClr val="tx1"/>
              </a:solidFill>
              <a:latin typeface="Arial"/>
              <a:ea typeface="+mn-ea"/>
              <a:cs typeface="+mn-cs"/>
            </a:rPr>
            <a:t>Количество студентов, выбранных на целевое обучение </a:t>
          </a:r>
        </a:p>
      </dgm:t>
    </dgm:pt>
    <dgm:pt modelId="{230A6E4A-6CED-4DC0-AEFE-6859FE07B658}" type="parTrans" cxnId="{E3115EEA-DE9C-4F06-B8B3-BEB263D5F2B1}">
      <dgm:prSet/>
      <dgm:spPr/>
      <dgm:t>
        <a:bodyPr rtlCol="0"/>
        <a:lstStyle/>
        <a:p>
          <a:pPr rtl="0"/>
          <a:endParaRPr lang="ru-RU" noProof="0" dirty="0"/>
        </a:p>
      </dgm:t>
    </dgm:pt>
    <dgm:pt modelId="{0B568EC2-5D2A-4B00-8047-B7832F245B44}" type="sibTrans" cxnId="{E3115EEA-DE9C-4F06-B8B3-BEB263D5F2B1}">
      <dgm:prSet/>
      <dgm:spPr/>
      <dgm:t>
        <a:bodyPr rtlCol="0"/>
        <a:lstStyle/>
        <a:p>
          <a:pPr rtl="0"/>
          <a:endParaRPr lang="ru-RU" noProof="0" dirty="0"/>
        </a:p>
      </dgm:t>
    </dgm:pt>
    <dgm:pt modelId="{D07AD3FD-84FF-467E-9693-752776549C61}">
      <dgm:prSet phldrT="[Text]" custT="1"/>
      <dgm:spPr>
        <a:xfrm>
          <a:off x="1597129" y="2632500"/>
          <a:ext cx="1679531" cy="607500"/>
        </a:xfrm>
        <a:prstGeom prst="chevron">
          <a:avLst>
            <a:gd name="adj" fmla="val 25000"/>
          </a:avLst>
        </a:prstGeom>
        <a:solidFill>
          <a:srgbClr val="F15A24"/>
        </a:solidFill>
        <a:ln w="12700" cap="flat" cmpd="sng" algn="ctr">
          <a:solidFill>
            <a:srgbClr val="F15A24"/>
          </a:solidFill>
          <a:prstDash val="solid"/>
          <a:miter lim="800000"/>
        </a:ln>
        <a:effectLst/>
      </dgm:spPr>
      <dgm:t>
        <a:bodyPr lIns="0" rIns="0" rtlCol="0"/>
        <a:lstStyle/>
        <a:p>
          <a:pPr rtl="0">
            <a:buNone/>
          </a:pPr>
          <a:r>
            <a:rPr lang="ru-RU" sz="13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13 преподавателей</a:t>
          </a:r>
        </a:p>
      </dgm:t>
    </dgm:pt>
    <dgm:pt modelId="{A8C9B7A9-BC2A-4753-B7F0-F2E361D95520}" type="sibTrans" cxnId="{55492768-9A5E-4F74-AC7C-959C5C24EFD3}">
      <dgm:prSet/>
      <dgm:spPr/>
      <dgm:t>
        <a:bodyPr rtlCol="0"/>
        <a:lstStyle/>
        <a:p>
          <a:pPr rtl="0"/>
          <a:endParaRPr lang="ru-RU" noProof="0" dirty="0"/>
        </a:p>
      </dgm:t>
    </dgm:pt>
    <dgm:pt modelId="{7B691773-F524-4FAD-A272-BDF0B0C4370A}" type="parTrans" cxnId="{55492768-9A5E-4F74-AC7C-959C5C24EFD3}">
      <dgm:prSet/>
      <dgm:spPr/>
      <dgm:t>
        <a:bodyPr rtlCol="0"/>
        <a:lstStyle/>
        <a:p>
          <a:pPr rtl="0"/>
          <a:endParaRPr lang="ru-RU" noProof="0" dirty="0"/>
        </a:p>
      </dgm:t>
    </dgm:pt>
    <dgm:pt modelId="{32CCB050-072A-41BF-BE1B-388CF53E5629}">
      <dgm:prSet custT="1"/>
      <dgm:spPr>
        <a:xfrm>
          <a:off x="4788239" y="2632500"/>
          <a:ext cx="1679531" cy="607500"/>
        </a:xfrm>
        <a:prstGeom prst="chevron">
          <a:avLst>
            <a:gd name="adj" fmla="val 25000"/>
          </a:avLst>
        </a:prstGeom>
        <a:solidFill>
          <a:srgbClr val="FBB03B"/>
        </a:solidFill>
        <a:ln w="12700" cap="flat" cmpd="sng" algn="ctr">
          <a:solidFill>
            <a:srgbClr val="FBB03B"/>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300+ студентов</a:t>
          </a:r>
        </a:p>
      </dgm:t>
    </dgm:pt>
    <dgm:pt modelId="{B301371B-A53D-4B79-8B8D-7B304894442B}" type="parTrans" cxnId="{042E0AE1-6450-410A-B96E-AFBADB139BEA}">
      <dgm:prSet/>
      <dgm:spPr/>
      <dgm:t>
        <a:bodyPr rtlCol="0"/>
        <a:lstStyle/>
        <a:p>
          <a:pPr rtl="0"/>
          <a:endParaRPr lang="ru-RU" noProof="0" dirty="0"/>
        </a:p>
      </dgm:t>
    </dgm:pt>
    <dgm:pt modelId="{BF05D8EE-4413-4737-8721-DAF10D6CAB04}" type="sibTrans" cxnId="{042E0AE1-6450-410A-B96E-AFBADB139BEA}">
      <dgm:prSet/>
      <dgm:spPr/>
      <dgm:t>
        <a:bodyPr rtlCol="0"/>
        <a:lstStyle/>
        <a:p>
          <a:pPr rtl="0"/>
          <a:endParaRPr lang="ru-RU" noProof="0" dirty="0"/>
        </a:p>
      </dgm:t>
    </dgm:pt>
    <dgm:pt modelId="{9E838AE2-4659-4603-ABC8-58DF4222C0D4}">
      <dgm:prSet custT="1"/>
      <dgm:spPr>
        <a:xfrm>
          <a:off x="6383793" y="2632500"/>
          <a:ext cx="1679531" cy="607500"/>
        </a:xfrm>
        <a:prstGeom prst="chevron">
          <a:avLst>
            <a:gd name="adj" fmla="val 25000"/>
          </a:avLst>
        </a:prstGeom>
        <a:solidFill>
          <a:srgbClr val="FCCB00"/>
        </a:solidFill>
        <a:ln w="12700" cap="flat" cmpd="sng" algn="ctr">
          <a:solidFill>
            <a:srgbClr val="FCCB00"/>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Участие «1С»</a:t>
          </a:r>
        </a:p>
      </dgm:t>
    </dgm:pt>
    <dgm:pt modelId="{5FC53805-9431-4BC8-ADB9-DABF59DE31C7}" type="parTrans" cxnId="{CF54291C-AAFD-4FA4-9A16-20CE892BA907}">
      <dgm:prSet/>
      <dgm:spPr/>
      <dgm:t>
        <a:bodyPr rtlCol="0"/>
        <a:lstStyle/>
        <a:p>
          <a:pPr rtl="0"/>
          <a:endParaRPr lang="ru-RU" noProof="0" dirty="0"/>
        </a:p>
      </dgm:t>
    </dgm:pt>
    <dgm:pt modelId="{61F1BCD3-232D-4C03-B56C-182BCB6108CD}" type="sibTrans" cxnId="{CF54291C-AAFD-4FA4-9A16-20CE892BA907}">
      <dgm:prSet/>
      <dgm:spPr/>
      <dgm:t>
        <a:bodyPr rtlCol="0"/>
        <a:lstStyle/>
        <a:p>
          <a:pPr rtl="0"/>
          <a:endParaRPr lang="ru-RU" noProof="0" dirty="0"/>
        </a:p>
      </dgm:t>
    </dgm:pt>
    <dgm:pt modelId="{04A40292-9119-41B2-B968-7B651F20675D}">
      <dgm:prSet custT="1"/>
      <dgm:spPr>
        <a:xfrm>
          <a:off x="4922601" y="890617"/>
          <a:ext cx="1363779" cy="1354767"/>
        </a:xfrm>
        <a:prstGeom prst="rect">
          <a:avLst/>
        </a:prstGeom>
        <a:noFill/>
        <a:ln>
          <a:noFill/>
        </a:ln>
        <a:effectLst/>
      </dgm:spPr>
      <dgm:t>
        <a:bodyPr lIns="108000" tIns="504000" rIns="108000" rtlCol="0" anchor="t" anchorCtr="0"/>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Количество студентов, изучающих технологии 1С в ЧГУ</a:t>
          </a:r>
        </a:p>
      </dgm:t>
    </dgm:pt>
    <dgm:pt modelId="{70078FF1-F2A9-4A6B-88D1-8CF3595EFE73}" type="parTrans" cxnId="{1D6C5464-DE30-4BEC-9E27-B2C179C39CC4}">
      <dgm:prSet/>
      <dgm:spPr/>
      <dgm:t>
        <a:bodyPr rtlCol="0"/>
        <a:lstStyle/>
        <a:p>
          <a:pPr rtl="0"/>
          <a:endParaRPr lang="ru-RU" noProof="0" dirty="0"/>
        </a:p>
      </dgm:t>
    </dgm:pt>
    <dgm:pt modelId="{B4C4972A-0898-484E-AF78-D5D7E0F991F2}" type="sibTrans" cxnId="{1D6C5464-DE30-4BEC-9E27-B2C179C39CC4}">
      <dgm:prSet/>
      <dgm:spPr/>
      <dgm:t>
        <a:bodyPr rtlCol="0"/>
        <a:lstStyle/>
        <a:p>
          <a:pPr rtl="0"/>
          <a:endParaRPr lang="ru-RU" noProof="0" dirty="0"/>
        </a:p>
      </dgm:t>
    </dgm:pt>
    <dgm:pt modelId="{C8E903CE-0CFD-4D68-A857-80E14557005E}">
      <dgm:prSet custT="1"/>
      <dgm:spPr>
        <a:xfrm>
          <a:off x="6518156" y="890617"/>
          <a:ext cx="1363779" cy="1354767"/>
        </a:xfrm>
        <a:prstGeom prst="rect">
          <a:avLst/>
        </a:prstGeom>
        <a:noFill/>
        <a:ln>
          <a:noFill/>
        </a:ln>
        <a:effectLst/>
      </dgm:spPr>
      <dgm:t>
        <a:bodyPr lIns="108000" tIns="504000" rIns="108000" rtlCol="0" anchor="t" anchorCtr="0"/>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Программы курсов, материалы семинаров и лекций, мероприятия</a:t>
          </a:r>
        </a:p>
      </dgm:t>
    </dgm:pt>
    <dgm:pt modelId="{D5890537-0D77-4DA1-A100-62C393623468}" type="parTrans" cxnId="{17BD67AD-4331-49EC-BC4A-29404E891597}">
      <dgm:prSet/>
      <dgm:spPr/>
      <dgm:t>
        <a:bodyPr rtlCol="0"/>
        <a:lstStyle/>
        <a:p>
          <a:pPr rtl="0"/>
          <a:endParaRPr lang="ru-RU" noProof="0" dirty="0"/>
        </a:p>
      </dgm:t>
    </dgm:pt>
    <dgm:pt modelId="{862799CE-00F4-4DD6-894E-A487503F8DE6}" type="sibTrans" cxnId="{17BD67AD-4331-49EC-BC4A-29404E891597}">
      <dgm:prSet/>
      <dgm:spPr/>
      <dgm:t>
        <a:bodyPr rtlCol="0"/>
        <a:lstStyle/>
        <a:p>
          <a:pPr rtl="0"/>
          <a:endParaRPr lang="ru-RU" noProof="0" dirty="0"/>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xfrm rot="5400000">
          <a:off x="-842493"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ED1C24"/>
          </a:solidFill>
          <a:prstDash val="solid"/>
          <a:miter lim="800000"/>
        </a:ln>
        <a:effectLst/>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xfrm rot="5400000">
          <a:off x="753061"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15A24"/>
          </a:solidFill>
          <a:prstDash val="solid"/>
          <a:miter lim="800000"/>
        </a:ln>
        <a:effectLst/>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xfrm rot="5400000">
          <a:off x="2348615"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7931E"/>
          </a:solidFill>
          <a:prstDash val="solid"/>
          <a:miter lim="800000"/>
        </a:ln>
        <a:effectLst/>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xfrm rot="5400000">
          <a:off x="3944170"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BB03B"/>
          </a:solidFill>
          <a:prstDash val="solid"/>
          <a:miter lim="800000"/>
        </a:ln>
        <a:effectLst/>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xfrm rot="5400000">
          <a:off x="5539724"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CCB00"/>
          </a:solidFill>
          <a:prstDash val="solid"/>
          <a:miter lim="800000"/>
        </a:ln>
        <a:effectLst/>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rtlCol="0"/>
        <a:lstStyle/>
        <a:p>
          <a:pPr rtl="0"/>
          <a:endParaRPr lang="en-US"/>
        </a:p>
      </dgm:t>
    </dgm:pt>
    <dgm:pt modelId="{AACEAFD5-63CF-4AFC-B46F-BE086C5D447C}">
      <dgm:prSet phldrT="[Text]" custT="1"/>
      <dgm:spPr>
        <a:xfrm>
          <a:off x="1575" y="2632500"/>
          <a:ext cx="1679531" cy="607500"/>
        </a:xfrm>
        <a:prstGeom prst="homePlate">
          <a:avLst>
            <a:gd name="adj" fmla="val 25000"/>
          </a:avLst>
        </a:prstGeom>
        <a:solidFill>
          <a:srgbClr val="ED1C24"/>
        </a:solidFill>
        <a:ln w="12700" cap="flat" cmpd="sng" algn="ctr">
          <a:solidFill>
            <a:srgbClr val="FF0000"/>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6 месяцев</a:t>
          </a:r>
        </a:p>
      </dgm:t>
    </dgm:pt>
    <dgm:pt modelId="{7A0BD8EC-BB4A-4912-A54E-6F39B681264E}" type="parTrans" cxnId="{AE101ABC-7EA3-4444-A576-8AB15A371C84}">
      <dgm:prSet/>
      <dgm:spPr/>
      <dgm:t>
        <a:bodyPr rtlCol="0"/>
        <a:lstStyle/>
        <a:p>
          <a:pPr rtl="0"/>
          <a:endParaRPr lang="ru-RU" noProof="0" dirty="0"/>
        </a:p>
      </dgm:t>
    </dgm:pt>
    <dgm:pt modelId="{7A8D4B4D-06E9-4958-810D-A6226B6AC588}" type="sibTrans" cxnId="{AE101ABC-7EA3-4444-A576-8AB15A371C84}">
      <dgm:prSet/>
      <dgm:spPr/>
      <dgm:t>
        <a:bodyPr rtlCol="0"/>
        <a:lstStyle/>
        <a:p>
          <a:pPr rtl="0"/>
          <a:endParaRPr lang="ru-RU" noProof="0" dirty="0"/>
        </a:p>
      </dgm:t>
    </dgm:pt>
    <dgm:pt modelId="{349299C9-846E-4827-813A-349CCCE20782}">
      <dgm:prSet phldrT="[Text]" custT="1"/>
      <dgm:spPr>
        <a:xfrm>
          <a:off x="135937" y="890617"/>
          <a:ext cx="1363779" cy="1354767"/>
        </a:xfrm>
        <a:prstGeom prst="rect">
          <a:avLst/>
        </a:prstGeom>
        <a:noFill/>
        <a:ln>
          <a:noFill/>
        </a:ln>
        <a:effectLst/>
      </dgm:spPr>
      <dgm:t>
        <a:bodyPr lIns="108000" tIns="504000" rIns="144000" rtlCol="0" anchor="t" anchorCtr="0"/>
        <a:lstStyle/>
        <a:p>
          <a:pPr rtl="0">
            <a:lnSpc>
              <a:spcPts val="1500"/>
            </a:lnSpc>
            <a:spcAft>
              <a:spcPts val="0"/>
            </a:spcAft>
            <a:buNone/>
          </a:pPr>
          <a:r>
            <a:rPr lang="ru-RU" sz="1400" noProof="0" dirty="0">
              <a:solidFill>
                <a:schemeClr val="tx1"/>
              </a:solidFill>
              <a:latin typeface="Arial"/>
              <a:ea typeface="+mn-ea"/>
              <a:cs typeface="+mn-cs"/>
            </a:rPr>
            <a:t>Время на запуск проектного офиса 1С в ННГУ</a:t>
          </a:r>
        </a:p>
      </dgm:t>
    </dgm:pt>
    <dgm:pt modelId="{AEA27547-B9ED-4994-BD27-04EC297EF367}" type="parTrans" cxnId="{0EFA3039-6828-403C-9445-4359BA6645E6}">
      <dgm:prSet/>
      <dgm:spPr/>
      <dgm:t>
        <a:bodyPr rtlCol="0"/>
        <a:lstStyle/>
        <a:p>
          <a:pPr rtl="0"/>
          <a:endParaRPr lang="ru-RU" noProof="0" dirty="0"/>
        </a:p>
      </dgm:t>
    </dgm:pt>
    <dgm:pt modelId="{9D819F52-ACA0-4B08-8256-DF6BD8FA3A0B}" type="sibTrans" cxnId="{0EFA3039-6828-403C-9445-4359BA6645E6}">
      <dgm:prSet/>
      <dgm:spPr/>
      <dgm:t>
        <a:bodyPr rtlCol="0"/>
        <a:lstStyle/>
        <a:p>
          <a:pPr rtl="0"/>
          <a:endParaRPr lang="ru-RU" noProof="0" dirty="0"/>
        </a:p>
      </dgm:t>
    </dgm:pt>
    <dgm:pt modelId="{5D70EFF5-8B31-4A1F-AE44-51E4CF0013EB}">
      <dgm:prSet phldrT="[Text]" custT="1"/>
      <dgm:spPr>
        <a:xfrm>
          <a:off x="1731492" y="890617"/>
          <a:ext cx="1363779" cy="1354767"/>
        </a:xfrm>
        <a:prstGeom prst="rect">
          <a:avLst/>
        </a:prstGeom>
        <a:noFill/>
        <a:ln>
          <a:noFill/>
        </a:ln>
        <a:effectLst/>
      </dgm:spPr>
      <dgm:t>
        <a:bodyPr lIns="72000" tIns="504000" rIns="72000" rtlCol="0" anchor="t" anchorCtr="0"/>
        <a:lstStyle/>
        <a:p>
          <a:pPr rtl="0">
            <a:lnSpc>
              <a:spcPts val="1500"/>
            </a:lnSpc>
            <a:buNone/>
          </a:pPr>
          <a:r>
            <a:rPr lang="ru-RU" sz="1400" noProof="0" dirty="0">
              <a:solidFill>
                <a:schemeClr val="tx1"/>
              </a:solidFill>
              <a:latin typeface="Arial"/>
              <a:ea typeface="+mn-ea"/>
              <a:cs typeface="+mn-cs"/>
            </a:rPr>
            <a:t>1С: Апрель Софт</a:t>
          </a:r>
          <a:br>
            <a:rPr lang="ru-RU" sz="1400" noProof="0" dirty="0">
              <a:solidFill>
                <a:schemeClr val="tx1"/>
              </a:solidFill>
              <a:latin typeface="Arial"/>
              <a:ea typeface="+mn-ea"/>
              <a:cs typeface="+mn-cs"/>
            </a:rPr>
          </a:br>
          <a:br>
            <a:rPr lang="ru-RU" sz="1400" noProof="0" dirty="0">
              <a:solidFill>
                <a:schemeClr val="tx1"/>
              </a:solidFill>
              <a:latin typeface="Arial"/>
              <a:ea typeface="+mn-ea"/>
              <a:cs typeface="+mn-cs"/>
            </a:rPr>
          </a:br>
          <a:r>
            <a:rPr lang="ru-RU" sz="1400" noProof="0" dirty="0">
              <a:solidFill>
                <a:schemeClr val="tx1"/>
              </a:solidFill>
              <a:latin typeface="Arial"/>
              <a:ea typeface="+mn-ea"/>
              <a:cs typeface="+mn-cs"/>
            </a:rPr>
            <a:t>1С-Рарус-НН</a:t>
          </a:r>
        </a:p>
      </dgm:t>
    </dgm:pt>
    <dgm:pt modelId="{96C720A0-FEEF-48D1-8DF6-ABA03C304822}" type="parTrans" cxnId="{E97FF64F-8020-497E-AE7D-2395DDA4560D}">
      <dgm:prSet/>
      <dgm:spPr/>
      <dgm:t>
        <a:bodyPr rtlCol="0"/>
        <a:lstStyle/>
        <a:p>
          <a:pPr rtl="0"/>
          <a:endParaRPr lang="ru-RU" noProof="0" dirty="0"/>
        </a:p>
      </dgm:t>
    </dgm:pt>
    <dgm:pt modelId="{B6A59CDE-18AD-4553-B6C5-FF001A8E8510}" type="sibTrans" cxnId="{E97FF64F-8020-497E-AE7D-2395DDA4560D}">
      <dgm:prSet/>
      <dgm:spPr/>
      <dgm:t>
        <a:bodyPr rtlCol="0"/>
        <a:lstStyle/>
        <a:p>
          <a:pPr rtl="0"/>
          <a:endParaRPr lang="ru-RU" noProof="0" dirty="0"/>
        </a:p>
      </dgm:t>
    </dgm:pt>
    <dgm:pt modelId="{D71FC021-6A65-44D1-95B9-0E6C89079866}">
      <dgm:prSet phldrT="[Text]" custT="1"/>
      <dgm:spPr>
        <a:xfrm>
          <a:off x="3192684" y="2632500"/>
          <a:ext cx="1679531" cy="607500"/>
        </a:xfrm>
        <a:prstGeom prst="chevron">
          <a:avLst>
            <a:gd name="adj" fmla="val 25000"/>
          </a:avLst>
        </a:prstGeom>
        <a:solidFill>
          <a:srgbClr val="F7931E"/>
        </a:solidFill>
        <a:ln w="12700" cap="flat" cmpd="sng" algn="ctr">
          <a:solidFill>
            <a:srgbClr val="F7931E"/>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14 студентов</a:t>
          </a:r>
        </a:p>
      </dgm:t>
    </dgm:pt>
    <dgm:pt modelId="{862AAE39-3AAD-40E3-BA20-90187BD73242}" type="parTrans" cxnId="{53239C96-427C-420B-95DC-546F3B30ED65}">
      <dgm:prSet/>
      <dgm:spPr/>
      <dgm:t>
        <a:bodyPr rtlCol="0"/>
        <a:lstStyle/>
        <a:p>
          <a:pPr rtl="0"/>
          <a:endParaRPr lang="ru-RU" noProof="0" dirty="0"/>
        </a:p>
      </dgm:t>
    </dgm:pt>
    <dgm:pt modelId="{9B090D9D-470E-46E2-AABB-0368A52481AA}" type="sibTrans" cxnId="{53239C96-427C-420B-95DC-546F3B30ED65}">
      <dgm:prSet/>
      <dgm:spPr/>
      <dgm:t>
        <a:bodyPr rtlCol="0"/>
        <a:lstStyle/>
        <a:p>
          <a:pPr rtl="0"/>
          <a:endParaRPr lang="ru-RU" noProof="0" dirty="0"/>
        </a:p>
      </dgm:t>
    </dgm:pt>
    <dgm:pt modelId="{4A6BB192-9983-4F48-BBC5-6E384EED7EC5}">
      <dgm:prSet phldrT="[Text]" custT="1"/>
      <dgm:spPr>
        <a:xfrm>
          <a:off x="3327046" y="890617"/>
          <a:ext cx="1363779" cy="1354767"/>
        </a:xfrm>
        <a:prstGeom prst="rect">
          <a:avLst/>
        </a:prstGeom>
        <a:noFill/>
        <a:ln>
          <a:noFill/>
        </a:ln>
        <a:effectLst/>
      </dgm:spPr>
      <dgm:t>
        <a:bodyPr lIns="108000" tIns="504000" rIns="108000" rtlCol="0" anchor="t" anchorCtr="0"/>
        <a:lstStyle/>
        <a:p>
          <a:pPr marL="0" indent="0" defTabSz="895350" rtl="0">
            <a:lnSpc>
              <a:spcPts val="1500"/>
            </a:lnSpc>
            <a:buNone/>
          </a:pPr>
          <a:r>
            <a:rPr lang="ru-RU" sz="1400" noProof="0" dirty="0">
              <a:solidFill>
                <a:schemeClr val="tx1"/>
              </a:solidFill>
              <a:latin typeface="Arial"/>
              <a:ea typeface="+mn-ea"/>
              <a:cs typeface="+mn-cs"/>
            </a:rPr>
            <a:t>Количество студентов, выбравших проектный офис 1С</a:t>
          </a:r>
        </a:p>
      </dgm:t>
    </dgm:pt>
    <dgm:pt modelId="{230A6E4A-6CED-4DC0-AEFE-6859FE07B658}" type="parTrans" cxnId="{E3115EEA-DE9C-4F06-B8B3-BEB263D5F2B1}">
      <dgm:prSet/>
      <dgm:spPr/>
      <dgm:t>
        <a:bodyPr rtlCol="0"/>
        <a:lstStyle/>
        <a:p>
          <a:pPr rtl="0"/>
          <a:endParaRPr lang="ru-RU" noProof="0" dirty="0"/>
        </a:p>
      </dgm:t>
    </dgm:pt>
    <dgm:pt modelId="{0B568EC2-5D2A-4B00-8047-B7832F245B44}" type="sibTrans" cxnId="{E3115EEA-DE9C-4F06-B8B3-BEB263D5F2B1}">
      <dgm:prSet/>
      <dgm:spPr/>
      <dgm:t>
        <a:bodyPr rtlCol="0"/>
        <a:lstStyle/>
        <a:p>
          <a:pPr rtl="0"/>
          <a:endParaRPr lang="ru-RU" noProof="0" dirty="0"/>
        </a:p>
      </dgm:t>
    </dgm:pt>
    <dgm:pt modelId="{D07AD3FD-84FF-467E-9693-752776549C61}">
      <dgm:prSet phldrT="[Text]" custT="1"/>
      <dgm:spPr>
        <a:xfrm>
          <a:off x="1597129" y="2632500"/>
          <a:ext cx="1679531" cy="607500"/>
        </a:xfrm>
        <a:prstGeom prst="chevron">
          <a:avLst>
            <a:gd name="adj" fmla="val 25000"/>
          </a:avLst>
        </a:prstGeom>
        <a:solidFill>
          <a:srgbClr val="F15A24"/>
        </a:solidFill>
        <a:ln w="12700" cap="flat" cmpd="sng" algn="ctr">
          <a:solidFill>
            <a:srgbClr val="F15A24"/>
          </a:solidFill>
          <a:prstDash val="solid"/>
          <a:miter lim="800000"/>
        </a:ln>
        <a:effectLst/>
      </dgm:spPr>
      <dgm:t>
        <a:bodyPr lIns="0" rIns="0"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2 партнёра 1С в регионе</a:t>
          </a:r>
        </a:p>
      </dgm:t>
    </dgm:pt>
    <dgm:pt modelId="{A8C9B7A9-BC2A-4753-B7F0-F2E361D95520}" type="sibTrans" cxnId="{55492768-9A5E-4F74-AC7C-959C5C24EFD3}">
      <dgm:prSet/>
      <dgm:spPr/>
      <dgm:t>
        <a:bodyPr rtlCol="0"/>
        <a:lstStyle/>
        <a:p>
          <a:pPr rtl="0"/>
          <a:endParaRPr lang="ru-RU" noProof="0" dirty="0"/>
        </a:p>
      </dgm:t>
    </dgm:pt>
    <dgm:pt modelId="{7B691773-F524-4FAD-A272-BDF0B0C4370A}" type="parTrans" cxnId="{55492768-9A5E-4F74-AC7C-959C5C24EFD3}">
      <dgm:prSet/>
      <dgm:spPr/>
      <dgm:t>
        <a:bodyPr rtlCol="0"/>
        <a:lstStyle/>
        <a:p>
          <a:pPr rtl="0"/>
          <a:endParaRPr lang="ru-RU" noProof="0" dirty="0"/>
        </a:p>
      </dgm:t>
    </dgm:pt>
    <dgm:pt modelId="{32CCB050-072A-41BF-BE1B-388CF53E5629}">
      <dgm:prSet custT="1"/>
      <dgm:spPr>
        <a:xfrm>
          <a:off x="4788239" y="2632500"/>
          <a:ext cx="1679531" cy="607500"/>
        </a:xfrm>
        <a:prstGeom prst="chevron">
          <a:avLst>
            <a:gd name="adj" fmla="val 25000"/>
          </a:avLst>
        </a:prstGeom>
        <a:solidFill>
          <a:srgbClr val="FBB03B"/>
        </a:solidFill>
        <a:ln w="12700" cap="flat" cmpd="sng" algn="ctr">
          <a:solidFill>
            <a:srgbClr val="FBB03B"/>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2 семестра</a:t>
          </a:r>
        </a:p>
      </dgm:t>
    </dgm:pt>
    <dgm:pt modelId="{B301371B-A53D-4B79-8B8D-7B304894442B}" type="parTrans" cxnId="{042E0AE1-6450-410A-B96E-AFBADB139BEA}">
      <dgm:prSet/>
      <dgm:spPr/>
      <dgm:t>
        <a:bodyPr rtlCol="0"/>
        <a:lstStyle/>
        <a:p>
          <a:pPr rtl="0"/>
          <a:endParaRPr lang="ru-RU" noProof="0" dirty="0"/>
        </a:p>
      </dgm:t>
    </dgm:pt>
    <dgm:pt modelId="{BF05D8EE-4413-4737-8721-DAF10D6CAB04}" type="sibTrans" cxnId="{042E0AE1-6450-410A-B96E-AFBADB139BEA}">
      <dgm:prSet/>
      <dgm:spPr/>
      <dgm:t>
        <a:bodyPr rtlCol="0"/>
        <a:lstStyle/>
        <a:p>
          <a:pPr rtl="0"/>
          <a:endParaRPr lang="ru-RU" noProof="0" dirty="0"/>
        </a:p>
      </dgm:t>
    </dgm:pt>
    <dgm:pt modelId="{9E838AE2-4659-4603-ABC8-58DF4222C0D4}">
      <dgm:prSet custT="1"/>
      <dgm:spPr>
        <a:xfrm>
          <a:off x="6383793" y="2632500"/>
          <a:ext cx="1679531" cy="607500"/>
        </a:xfrm>
        <a:prstGeom prst="chevron">
          <a:avLst>
            <a:gd name="adj" fmla="val 25000"/>
          </a:avLst>
        </a:prstGeom>
        <a:solidFill>
          <a:srgbClr val="FCCB00"/>
        </a:solidFill>
        <a:ln w="12700" cap="flat" cmpd="sng" algn="ctr">
          <a:solidFill>
            <a:srgbClr val="FCCB00"/>
          </a:solidFill>
          <a:prstDash val="solid"/>
          <a:miter lim="800000"/>
        </a:ln>
        <a:effectLst/>
      </dgm:spPr>
      <dgm:t>
        <a:bodyPr rtlCol="0"/>
        <a:lstStyle/>
        <a:p>
          <a:pPr rtl="0">
            <a:buNone/>
          </a:pPr>
          <a:r>
            <a:rPr lang="ru-RU" sz="1400" b="1"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Участие «1С»</a:t>
          </a:r>
        </a:p>
      </dgm:t>
    </dgm:pt>
    <dgm:pt modelId="{5FC53805-9431-4BC8-ADB9-DABF59DE31C7}" type="parTrans" cxnId="{CF54291C-AAFD-4FA4-9A16-20CE892BA907}">
      <dgm:prSet/>
      <dgm:spPr/>
      <dgm:t>
        <a:bodyPr rtlCol="0"/>
        <a:lstStyle/>
        <a:p>
          <a:pPr rtl="0"/>
          <a:endParaRPr lang="ru-RU" noProof="0" dirty="0"/>
        </a:p>
      </dgm:t>
    </dgm:pt>
    <dgm:pt modelId="{61F1BCD3-232D-4C03-B56C-182BCB6108CD}" type="sibTrans" cxnId="{CF54291C-AAFD-4FA4-9A16-20CE892BA907}">
      <dgm:prSet/>
      <dgm:spPr/>
      <dgm:t>
        <a:bodyPr rtlCol="0"/>
        <a:lstStyle/>
        <a:p>
          <a:pPr rtl="0"/>
          <a:endParaRPr lang="ru-RU" noProof="0" dirty="0"/>
        </a:p>
      </dgm:t>
    </dgm:pt>
    <dgm:pt modelId="{04A40292-9119-41B2-B968-7B651F20675D}">
      <dgm:prSet custT="1"/>
      <dgm:spPr>
        <a:xfrm>
          <a:off x="4922601" y="890617"/>
          <a:ext cx="1363779" cy="1354767"/>
        </a:xfrm>
        <a:prstGeom prst="rect">
          <a:avLst/>
        </a:prstGeom>
        <a:noFill/>
        <a:ln>
          <a:noFill/>
        </a:ln>
        <a:effectLst/>
      </dgm:spPr>
      <dgm:t>
        <a:bodyPr lIns="72000" tIns="396000" rIns="72000" rtlCol="0" anchor="t" anchorCtr="0"/>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1 семестр: </a:t>
          </a:r>
          <a:br>
            <a:rPr lang="ru-RU" sz="1400" kern="1200" noProof="0" dirty="0">
              <a:solidFill>
                <a:schemeClr val="tx1"/>
              </a:solidFill>
              <a:latin typeface="Arial"/>
              <a:ea typeface="+mn-ea"/>
              <a:cs typeface="+mn-cs"/>
            </a:rPr>
          </a:br>
          <a:r>
            <a:rPr lang="ru-RU" sz="1400" kern="1200" noProof="0" dirty="0">
              <a:solidFill>
                <a:schemeClr val="tx1"/>
              </a:solidFill>
              <a:latin typeface="Arial"/>
              <a:ea typeface="+mn-ea"/>
              <a:cs typeface="+mn-cs"/>
            </a:rPr>
            <a:t>8 занятий + практика у партнёров;</a:t>
          </a:r>
          <a:br>
            <a:rPr lang="ru-RU" sz="1400" kern="1200" noProof="0" dirty="0">
              <a:solidFill>
                <a:schemeClr val="tx1"/>
              </a:solidFill>
              <a:latin typeface="Arial"/>
              <a:ea typeface="+mn-ea"/>
              <a:cs typeface="+mn-cs"/>
            </a:rPr>
          </a:br>
          <a:r>
            <a:rPr lang="ru-RU" sz="1400" kern="1200" noProof="0" dirty="0">
              <a:solidFill>
                <a:schemeClr val="tx1"/>
              </a:solidFill>
              <a:latin typeface="Arial"/>
              <a:ea typeface="+mn-ea"/>
              <a:cs typeface="+mn-cs"/>
            </a:rPr>
            <a:t>2 семестр – практика у партнёров</a:t>
          </a:r>
        </a:p>
      </dgm:t>
    </dgm:pt>
    <dgm:pt modelId="{70078FF1-F2A9-4A6B-88D1-8CF3595EFE73}" type="parTrans" cxnId="{1D6C5464-DE30-4BEC-9E27-B2C179C39CC4}">
      <dgm:prSet/>
      <dgm:spPr/>
      <dgm:t>
        <a:bodyPr rtlCol="0"/>
        <a:lstStyle/>
        <a:p>
          <a:pPr rtl="0"/>
          <a:endParaRPr lang="ru-RU" noProof="0" dirty="0"/>
        </a:p>
      </dgm:t>
    </dgm:pt>
    <dgm:pt modelId="{B4C4972A-0898-484E-AF78-D5D7E0F991F2}" type="sibTrans" cxnId="{1D6C5464-DE30-4BEC-9E27-B2C179C39CC4}">
      <dgm:prSet/>
      <dgm:spPr/>
      <dgm:t>
        <a:bodyPr rtlCol="0"/>
        <a:lstStyle/>
        <a:p>
          <a:pPr rtl="0"/>
          <a:endParaRPr lang="ru-RU" noProof="0" dirty="0"/>
        </a:p>
      </dgm:t>
    </dgm:pt>
    <dgm:pt modelId="{C8E903CE-0CFD-4D68-A857-80E14557005E}">
      <dgm:prSet custT="1"/>
      <dgm:spPr>
        <a:xfrm>
          <a:off x="6518156" y="890617"/>
          <a:ext cx="1363779" cy="1354767"/>
        </a:xfrm>
        <a:prstGeom prst="rect">
          <a:avLst/>
        </a:prstGeom>
        <a:noFill/>
        <a:ln>
          <a:noFill/>
        </a:ln>
        <a:effectLst/>
      </dgm:spPr>
      <dgm:t>
        <a:bodyPr lIns="108000" tIns="504000" rIns="108000" rtlCol="0" anchor="t" anchorCtr="0"/>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Программа курса, материалы семинаров и лекций,</a:t>
          </a:r>
        </a:p>
      </dgm:t>
    </dgm:pt>
    <dgm:pt modelId="{D5890537-0D77-4DA1-A100-62C393623468}" type="parTrans" cxnId="{17BD67AD-4331-49EC-BC4A-29404E891597}">
      <dgm:prSet/>
      <dgm:spPr/>
      <dgm:t>
        <a:bodyPr rtlCol="0"/>
        <a:lstStyle/>
        <a:p>
          <a:pPr rtl="0"/>
          <a:endParaRPr lang="ru-RU" noProof="0" dirty="0"/>
        </a:p>
      </dgm:t>
    </dgm:pt>
    <dgm:pt modelId="{862799CE-00F4-4DD6-894E-A487503F8DE6}" type="sibTrans" cxnId="{17BD67AD-4331-49EC-BC4A-29404E891597}">
      <dgm:prSet/>
      <dgm:spPr/>
      <dgm:t>
        <a:bodyPr rtlCol="0"/>
        <a:lstStyle/>
        <a:p>
          <a:pPr rtl="0"/>
          <a:endParaRPr lang="ru-RU" noProof="0" dirty="0"/>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xfrm rot="5400000">
          <a:off x="-842493"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ED1C24"/>
          </a:solidFill>
          <a:prstDash val="solid"/>
          <a:miter lim="800000"/>
        </a:ln>
        <a:effectLst/>
      </dgm:spPr>
    </dgm:pt>
    <dgm:pt modelId="{CA3A6A4E-2D39-41D2-A6B1-B590D0C452D2}" type="pres">
      <dgm:prSet presAssocID="{AACEAFD5-63CF-4AFC-B46F-BE086C5D447C}" presName="parTx" presStyleLbl="alignNode1" presStyleIdx="0" presStyleCnt="5">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xfrm rot="5400000">
          <a:off x="753061"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15A24"/>
          </a:solidFill>
          <a:prstDash val="solid"/>
          <a:miter lim="800000"/>
        </a:ln>
        <a:effectLst/>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xfrm rot="5400000">
          <a:off x="2348615"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7931E"/>
          </a:solidFill>
          <a:prstDash val="solid"/>
          <a:miter lim="800000"/>
        </a:ln>
        <a:effectLst/>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xfrm rot="5400000">
          <a:off x="3944170"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BB03B"/>
          </a:solidFill>
          <a:prstDash val="solid"/>
          <a:miter lim="800000"/>
        </a:ln>
        <a:effectLst/>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xfrm rot="5400000">
          <a:off x="5539724"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CCB00"/>
          </a:solidFill>
          <a:prstDash val="solid"/>
          <a:miter lim="800000"/>
        </a:ln>
        <a:effectLst/>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842493"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ED1C24"/>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575" y="2632500"/>
          <a:ext cx="1679531" cy="607500"/>
        </a:xfrm>
        <a:prstGeom prst="homePlate">
          <a:avLst>
            <a:gd name="adj" fmla="val 25000"/>
          </a:avLst>
        </a:prstGeom>
        <a:solidFill>
          <a:srgbClr val="ED1C24"/>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7 месяцев</a:t>
          </a:r>
        </a:p>
      </dsp:txBody>
      <dsp:txXfrm>
        <a:off x="1575" y="2632500"/>
        <a:ext cx="1603594" cy="607500"/>
      </dsp:txXfrm>
    </dsp:sp>
    <dsp:sp modelId="{810D7AA7-A541-4507-BE7F-36CCF210089F}">
      <dsp:nvSpPr>
        <dsp:cNvPr id="0" name=""/>
        <dsp:cNvSpPr/>
      </dsp:nvSpPr>
      <dsp:spPr>
        <a:xfrm>
          <a:off x="135937"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288000" bIns="0" numCol="1" spcCol="1270" rtlCol="0" anchor="t" anchorCtr="0">
          <a:noAutofit/>
        </a:bodyPr>
        <a:lstStyle/>
        <a:p>
          <a:pPr marL="0" lvl="0" indent="0" algn="l" defTabSz="622300" rtl="0">
            <a:lnSpc>
              <a:spcPts val="1500"/>
            </a:lnSpc>
            <a:spcBef>
              <a:spcPct val="0"/>
            </a:spcBef>
            <a:spcAft>
              <a:spcPts val="0"/>
            </a:spcAft>
            <a:buNone/>
          </a:pPr>
          <a:r>
            <a:rPr lang="ru-RU" sz="1400" kern="1200" noProof="0" dirty="0">
              <a:solidFill>
                <a:schemeClr val="tx1"/>
              </a:solidFill>
              <a:latin typeface="Arial"/>
              <a:ea typeface="+mn-ea"/>
              <a:cs typeface="+mn-cs"/>
            </a:rPr>
            <a:t>Время на запуск профиля 1С в ОГУ</a:t>
          </a:r>
        </a:p>
      </dsp:txBody>
      <dsp:txXfrm>
        <a:off x="135937" y="890617"/>
        <a:ext cx="1363779" cy="1354767"/>
      </dsp:txXfrm>
    </dsp:sp>
    <dsp:sp modelId="{E41E7729-FD3F-426D-804C-45BD60BD762D}">
      <dsp:nvSpPr>
        <dsp:cNvPr id="0" name=""/>
        <dsp:cNvSpPr/>
      </dsp:nvSpPr>
      <dsp:spPr>
        <a:xfrm rot="5400000">
          <a:off x="753061"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15A24"/>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1597129" y="2632500"/>
          <a:ext cx="1679531" cy="607500"/>
        </a:xfrm>
        <a:prstGeom prst="chevron">
          <a:avLst>
            <a:gd name="adj" fmla="val 25000"/>
          </a:avLst>
        </a:prstGeom>
        <a:solidFill>
          <a:srgbClr val="F15A24"/>
        </a:solidFill>
        <a:ln w="12700" cap="flat" cmpd="sng" algn="ctr">
          <a:solidFill>
            <a:srgbClr val="F15A2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1-2 раза в месяц</a:t>
          </a:r>
        </a:p>
      </dsp:txBody>
      <dsp:txXfrm>
        <a:off x="1749004" y="2632500"/>
        <a:ext cx="1375781" cy="607500"/>
      </dsp:txXfrm>
    </dsp:sp>
    <dsp:sp modelId="{5E07F9E4-149C-4A89-848F-4ABDD305F0C5}">
      <dsp:nvSpPr>
        <dsp:cNvPr id="0" name=""/>
        <dsp:cNvSpPr/>
      </dsp:nvSpPr>
      <dsp:spPr>
        <a:xfrm>
          <a:off x="1731492"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288000" bIns="0" numCol="1" spcCol="1270" rtlCol="0" anchor="t" anchorCtr="0">
          <a:noAutofit/>
        </a:bodyPr>
        <a:lstStyle/>
        <a:p>
          <a:pPr marL="0" lvl="0" indent="0" algn="l" defTabSz="622300" rtl="0">
            <a:lnSpc>
              <a:spcPts val="1500"/>
            </a:lnSpc>
            <a:spcBef>
              <a:spcPct val="0"/>
            </a:spcBef>
            <a:spcAft>
              <a:spcPct val="35000"/>
            </a:spcAft>
            <a:buNone/>
          </a:pPr>
          <a:r>
            <a:rPr lang="ru-RU" sz="1400" kern="1200" noProof="0" dirty="0">
              <a:solidFill>
                <a:schemeClr val="tx1"/>
              </a:solidFill>
              <a:latin typeface="Arial"/>
              <a:ea typeface="+mn-ea"/>
              <a:cs typeface="+mn-cs"/>
            </a:rPr>
            <a:t>Рабочие совещание проводили онлайн</a:t>
          </a:r>
        </a:p>
      </dsp:txBody>
      <dsp:txXfrm>
        <a:off x="1731492" y="890617"/>
        <a:ext cx="1363779" cy="1354767"/>
      </dsp:txXfrm>
    </dsp:sp>
    <dsp:sp modelId="{473F2067-7126-4D56-A328-5A8CFD3D8D52}">
      <dsp:nvSpPr>
        <dsp:cNvPr id="0" name=""/>
        <dsp:cNvSpPr/>
      </dsp:nvSpPr>
      <dsp:spPr>
        <a:xfrm rot="5400000">
          <a:off x="2348615"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7931E"/>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3192684" y="2632500"/>
          <a:ext cx="1679531" cy="607500"/>
        </a:xfrm>
        <a:prstGeom prst="chevron">
          <a:avLst>
            <a:gd name="adj" fmla="val 25000"/>
          </a:avLst>
        </a:prstGeom>
        <a:solidFill>
          <a:srgbClr val="F7931E"/>
        </a:solidFill>
        <a:ln w="12700" cap="flat" cmpd="sng" algn="ctr">
          <a:solidFill>
            <a:srgbClr val="F7931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Первая сессия</a:t>
          </a:r>
        </a:p>
      </dsp:txBody>
      <dsp:txXfrm>
        <a:off x="3344559" y="2632500"/>
        <a:ext cx="1375781" cy="607500"/>
      </dsp:txXfrm>
    </dsp:sp>
    <dsp:sp modelId="{FD7B29F2-0D66-4B4B-BC8A-82DA23575305}">
      <dsp:nvSpPr>
        <dsp:cNvPr id="0" name=""/>
        <dsp:cNvSpPr/>
      </dsp:nvSpPr>
      <dsp:spPr>
        <a:xfrm>
          <a:off x="3327046"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108000" bIns="0" numCol="1" spcCol="1270" rtlCol="0" anchor="t" anchorCtr="0">
          <a:noAutofit/>
        </a:bodyPr>
        <a:lstStyle/>
        <a:p>
          <a:pPr marL="0" lvl="0" indent="0" algn="l" defTabSz="895350" rtl="0">
            <a:lnSpc>
              <a:spcPts val="1500"/>
            </a:lnSpc>
            <a:spcBef>
              <a:spcPct val="0"/>
            </a:spcBef>
            <a:spcAft>
              <a:spcPct val="35000"/>
            </a:spcAft>
            <a:buNone/>
          </a:pPr>
          <a:r>
            <a:rPr lang="ru-RU" sz="1400" kern="1200" noProof="0" dirty="0">
              <a:solidFill>
                <a:schemeClr val="tx1"/>
              </a:solidFill>
              <a:latin typeface="Arial"/>
              <a:ea typeface="+mn-ea"/>
              <a:cs typeface="+mn-cs"/>
            </a:rPr>
            <a:t>Основные показатели: качество 68.75%, успеваемость93,75%.</a:t>
          </a:r>
        </a:p>
      </dsp:txBody>
      <dsp:txXfrm>
        <a:off x="3327046" y="890617"/>
        <a:ext cx="1363779" cy="1354767"/>
      </dsp:txXfrm>
    </dsp:sp>
    <dsp:sp modelId="{7BF6E820-C6E3-4E2C-BB23-ADF9AD641C6B}">
      <dsp:nvSpPr>
        <dsp:cNvPr id="0" name=""/>
        <dsp:cNvSpPr/>
      </dsp:nvSpPr>
      <dsp:spPr>
        <a:xfrm rot="5400000">
          <a:off x="3944170"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BB03B"/>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4788239" y="2632500"/>
          <a:ext cx="1679531" cy="607500"/>
        </a:xfrm>
        <a:prstGeom prst="chevron">
          <a:avLst>
            <a:gd name="adj" fmla="val 25000"/>
          </a:avLst>
        </a:prstGeom>
        <a:solidFill>
          <a:srgbClr val="FBB03B"/>
        </a:solidFill>
        <a:ln w="12700" cap="flat" cmpd="sng" algn="ctr">
          <a:solidFill>
            <a:srgbClr val="FBB03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30 студентов</a:t>
          </a:r>
        </a:p>
      </dsp:txBody>
      <dsp:txXfrm>
        <a:off x="4940114" y="2632500"/>
        <a:ext cx="1375781" cy="607500"/>
      </dsp:txXfrm>
    </dsp:sp>
    <dsp:sp modelId="{1D84544C-5924-422B-9546-A86AE4927E4C}">
      <dsp:nvSpPr>
        <dsp:cNvPr id="0" name=""/>
        <dsp:cNvSpPr/>
      </dsp:nvSpPr>
      <dsp:spPr>
        <a:xfrm>
          <a:off x="4922601"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108000" bIns="0" numCol="1" spcCol="1270" rtlCol="0" anchor="t" anchorCtr="0">
          <a:noAutofit/>
        </a:bodyPr>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Количество студентов, обучающихся на профиле 1С в ОГУ</a:t>
          </a:r>
        </a:p>
      </dsp:txBody>
      <dsp:txXfrm>
        <a:off x="4922601" y="890617"/>
        <a:ext cx="1363779" cy="1354767"/>
      </dsp:txXfrm>
    </dsp:sp>
    <dsp:sp modelId="{0EE416CF-D8AE-41BD-BF35-9148040E1274}">
      <dsp:nvSpPr>
        <dsp:cNvPr id="0" name=""/>
        <dsp:cNvSpPr/>
      </dsp:nvSpPr>
      <dsp:spPr>
        <a:xfrm rot="5400000">
          <a:off x="5539724"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CCB00"/>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6383793" y="2632500"/>
          <a:ext cx="1679531" cy="607500"/>
        </a:xfrm>
        <a:prstGeom prst="chevron">
          <a:avLst>
            <a:gd name="adj" fmla="val 25000"/>
          </a:avLst>
        </a:prstGeom>
        <a:solidFill>
          <a:srgbClr val="FCCB00"/>
        </a:solidFill>
        <a:ln w="12700" cap="flat" cmpd="sng" algn="ctr">
          <a:solidFill>
            <a:srgbClr val="FCCB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Участие «1С»</a:t>
          </a:r>
        </a:p>
      </dsp:txBody>
      <dsp:txXfrm>
        <a:off x="6535668" y="2632500"/>
        <a:ext cx="1375781" cy="607500"/>
      </dsp:txXfrm>
    </dsp:sp>
    <dsp:sp modelId="{7F54B493-FCA8-4A1F-A2B1-FCB26CA9C396}">
      <dsp:nvSpPr>
        <dsp:cNvPr id="0" name=""/>
        <dsp:cNvSpPr/>
      </dsp:nvSpPr>
      <dsp:spPr>
        <a:xfrm>
          <a:off x="6518156"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180000" bIns="0" numCol="1" spcCol="1270" rtlCol="0" anchor="t" anchorCtr="0">
          <a:noAutofit/>
        </a:bodyPr>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Программы курсов, материалы семинаров и лекций, </a:t>
          </a:r>
          <a:r>
            <a:rPr lang="ru-RU" sz="1400" kern="1200" noProof="0" dirty="0" err="1">
              <a:solidFill>
                <a:schemeClr val="tx1"/>
              </a:solidFill>
              <a:latin typeface="Arial"/>
              <a:ea typeface="+mn-ea"/>
              <a:cs typeface="+mn-cs"/>
            </a:rPr>
            <a:t>орг.вопросы</a:t>
          </a:r>
          <a:endParaRPr lang="ru-RU" sz="1400" kern="1200" noProof="0" dirty="0">
            <a:solidFill>
              <a:schemeClr val="tx1"/>
            </a:solidFill>
            <a:latin typeface="Arial"/>
            <a:ea typeface="+mn-ea"/>
            <a:cs typeface="+mn-cs"/>
          </a:endParaRPr>
        </a:p>
      </dsp:txBody>
      <dsp:txXfrm>
        <a:off x="6518156" y="890617"/>
        <a:ext cx="1363779" cy="13547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842493"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ED1C24"/>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575" y="2632500"/>
          <a:ext cx="1679531" cy="607500"/>
        </a:xfrm>
        <a:prstGeom prst="homePlate">
          <a:avLst>
            <a:gd name="adj" fmla="val 25000"/>
          </a:avLst>
        </a:prstGeom>
        <a:solidFill>
          <a:srgbClr val="ED1C24"/>
        </a:solidFill>
        <a:ln w="12700" cap="flat" cmpd="sng" algn="ctr">
          <a:solidFill>
            <a:srgbClr val="F15A2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14 месяцев</a:t>
          </a:r>
        </a:p>
      </dsp:txBody>
      <dsp:txXfrm>
        <a:off x="1575" y="2632500"/>
        <a:ext cx="1603594" cy="607500"/>
      </dsp:txXfrm>
    </dsp:sp>
    <dsp:sp modelId="{810D7AA7-A541-4507-BE7F-36CCF210089F}">
      <dsp:nvSpPr>
        <dsp:cNvPr id="0" name=""/>
        <dsp:cNvSpPr/>
      </dsp:nvSpPr>
      <dsp:spPr>
        <a:xfrm>
          <a:off x="135937"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144000" bIns="0" numCol="1" spcCol="1270" rtlCol="0" anchor="t" anchorCtr="0">
          <a:noAutofit/>
        </a:bodyPr>
        <a:lstStyle/>
        <a:p>
          <a:pPr marL="0" lvl="0" indent="0" algn="l" defTabSz="622300" rtl="0">
            <a:lnSpc>
              <a:spcPts val="1500"/>
            </a:lnSpc>
            <a:spcBef>
              <a:spcPct val="0"/>
            </a:spcBef>
            <a:spcAft>
              <a:spcPts val="0"/>
            </a:spcAft>
            <a:buNone/>
          </a:pPr>
          <a:r>
            <a:rPr lang="ru-RU" sz="1400" kern="1200" noProof="0" dirty="0">
              <a:solidFill>
                <a:schemeClr val="tx1"/>
              </a:solidFill>
              <a:latin typeface="Arial"/>
              <a:ea typeface="+mn-ea"/>
              <a:cs typeface="+mn-cs"/>
            </a:rPr>
            <a:t>Время на открытие базовой лаборатории 1С в ЧГУ</a:t>
          </a:r>
        </a:p>
      </dsp:txBody>
      <dsp:txXfrm>
        <a:off x="135937" y="890617"/>
        <a:ext cx="1363779" cy="1354767"/>
      </dsp:txXfrm>
    </dsp:sp>
    <dsp:sp modelId="{E41E7729-FD3F-426D-804C-45BD60BD762D}">
      <dsp:nvSpPr>
        <dsp:cNvPr id="0" name=""/>
        <dsp:cNvSpPr/>
      </dsp:nvSpPr>
      <dsp:spPr>
        <a:xfrm rot="5400000">
          <a:off x="753061"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15A24"/>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1597129" y="2632500"/>
          <a:ext cx="1679531" cy="607500"/>
        </a:xfrm>
        <a:prstGeom prst="chevron">
          <a:avLst>
            <a:gd name="adj" fmla="val 25000"/>
          </a:avLst>
        </a:prstGeom>
        <a:solidFill>
          <a:srgbClr val="F15A24"/>
        </a:solidFill>
        <a:ln w="12700" cap="flat" cmpd="sng" algn="ctr">
          <a:solidFill>
            <a:srgbClr val="F15A2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0" rIns="0" bIns="165100" numCol="1" spcCol="1270" rtlCol="0" anchor="ctr" anchorCtr="0">
          <a:noAutofit/>
        </a:bodyPr>
        <a:lstStyle/>
        <a:p>
          <a:pPr marL="0" lvl="0" indent="0" algn="ctr" defTabSz="577850" rtl="0">
            <a:lnSpc>
              <a:spcPct val="90000"/>
            </a:lnSpc>
            <a:spcBef>
              <a:spcPct val="0"/>
            </a:spcBef>
            <a:spcAft>
              <a:spcPct val="35000"/>
            </a:spcAft>
            <a:buNone/>
          </a:pPr>
          <a:r>
            <a:rPr lang="ru-RU" sz="13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13 преподавателей</a:t>
          </a:r>
        </a:p>
      </dsp:txBody>
      <dsp:txXfrm>
        <a:off x="1749004" y="2632500"/>
        <a:ext cx="1375781" cy="607500"/>
      </dsp:txXfrm>
    </dsp:sp>
    <dsp:sp modelId="{5E07F9E4-149C-4A89-848F-4ABDD305F0C5}">
      <dsp:nvSpPr>
        <dsp:cNvPr id="0" name=""/>
        <dsp:cNvSpPr/>
      </dsp:nvSpPr>
      <dsp:spPr>
        <a:xfrm>
          <a:off x="1731492"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00" tIns="504000" rIns="72000" bIns="0" numCol="1" spcCol="1270" rtlCol="0" anchor="t" anchorCtr="0">
          <a:noAutofit/>
        </a:bodyPr>
        <a:lstStyle/>
        <a:p>
          <a:pPr marL="0" lvl="0" indent="0" algn="l" defTabSz="533400" rtl="0">
            <a:lnSpc>
              <a:spcPts val="1500"/>
            </a:lnSpc>
            <a:spcBef>
              <a:spcPct val="0"/>
            </a:spcBef>
            <a:spcAft>
              <a:spcPct val="35000"/>
            </a:spcAft>
            <a:buNone/>
          </a:pPr>
          <a:r>
            <a:rPr lang="ru-RU" sz="1200" kern="1200" noProof="0" dirty="0">
              <a:solidFill>
                <a:schemeClr val="tx1"/>
              </a:solidFill>
              <a:latin typeface="Arial"/>
              <a:ea typeface="+mn-ea"/>
              <a:cs typeface="+mn-cs"/>
            </a:rPr>
            <a:t>Количество преподавателей, подготовленных на «Лёгком старте» за лето</a:t>
          </a:r>
        </a:p>
      </dsp:txBody>
      <dsp:txXfrm>
        <a:off x="1731492" y="890617"/>
        <a:ext cx="1363779" cy="1354767"/>
      </dsp:txXfrm>
    </dsp:sp>
    <dsp:sp modelId="{473F2067-7126-4D56-A328-5A8CFD3D8D52}">
      <dsp:nvSpPr>
        <dsp:cNvPr id="0" name=""/>
        <dsp:cNvSpPr/>
      </dsp:nvSpPr>
      <dsp:spPr>
        <a:xfrm rot="5400000">
          <a:off x="2348615"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7931E"/>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3192684" y="2632500"/>
          <a:ext cx="1679531" cy="607500"/>
        </a:xfrm>
        <a:prstGeom prst="chevron">
          <a:avLst>
            <a:gd name="adj" fmla="val 25000"/>
          </a:avLst>
        </a:prstGeom>
        <a:solidFill>
          <a:srgbClr val="F7931E"/>
        </a:solidFill>
        <a:ln w="12700" cap="flat" cmpd="sng" algn="ctr">
          <a:solidFill>
            <a:srgbClr val="F7931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5 студентов</a:t>
          </a:r>
        </a:p>
      </dsp:txBody>
      <dsp:txXfrm>
        <a:off x="3344559" y="2632500"/>
        <a:ext cx="1375781" cy="607500"/>
      </dsp:txXfrm>
    </dsp:sp>
    <dsp:sp modelId="{FD7B29F2-0D66-4B4B-BC8A-82DA23575305}">
      <dsp:nvSpPr>
        <dsp:cNvPr id="0" name=""/>
        <dsp:cNvSpPr/>
      </dsp:nvSpPr>
      <dsp:spPr>
        <a:xfrm>
          <a:off x="3327046"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108000" bIns="0" numCol="1" spcCol="1270" rtlCol="0" anchor="t" anchorCtr="0">
          <a:noAutofit/>
        </a:bodyPr>
        <a:lstStyle/>
        <a:p>
          <a:pPr marL="0" lvl="0" indent="0" algn="l" defTabSz="895350" rtl="0">
            <a:lnSpc>
              <a:spcPts val="1500"/>
            </a:lnSpc>
            <a:spcBef>
              <a:spcPct val="0"/>
            </a:spcBef>
            <a:spcAft>
              <a:spcPct val="35000"/>
            </a:spcAft>
            <a:buNone/>
          </a:pPr>
          <a:r>
            <a:rPr lang="ru-RU" sz="1400" kern="1200" noProof="0" dirty="0">
              <a:solidFill>
                <a:schemeClr val="tx1"/>
              </a:solidFill>
              <a:latin typeface="Arial"/>
              <a:ea typeface="+mn-ea"/>
              <a:cs typeface="+mn-cs"/>
            </a:rPr>
            <a:t>Количество студентов, выбранных на целевое обучение </a:t>
          </a:r>
        </a:p>
      </dsp:txBody>
      <dsp:txXfrm>
        <a:off x="3327046" y="890617"/>
        <a:ext cx="1363779" cy="1354767"/>
      </dsp:txXfrm>
    </dsp:sp>
    <dsp:sp modelId="{7BF6E820-C6E3-4E2C-BB23-ADF9AD641C6B}">
      <dsp:nvSpPr>
        <dsp:cNvPr id="0" name=""/>
        <dsp:cNvSpPr/>
      </dsp:nvSpPr>
      <dsp:spPr>
        <a:xfrm rot="5400000">
          <a:off x="3944170"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BB03B"/>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4788239" y="2632500"/>
          <a:ext cx="1679531" cy="607500"/>
        </a:xfrm>
        <a:prstGeom prst="chevron">
          <a:avLst>
            <a:gd name="adj" fmla="val 25000"/>
          </a:avLst>
        </a:prstGeom>
        <a:solidFill>
          <a:srgbClr val="FBB03B"/>
        </a:solidFill>
        <a:ln w="12700" cap="flat" cmpd="sng" algn="ctr">
          <a:solidFill>
            <a:srgbClr val="FBB03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300+ студентов</a:t>
          </a:r>
        </a:p>
      </dsp:txBody>
      <dsp:txXfrm>
        <a:off x="4940114" y="2632500"/>
        <a:ext cx="1375781" cy="607500"/>
      </dsp:txXfrm>
    </dsp:sp>
    <dsp:sp modelId="{1D84544C-5924-422B-9546-A86AE4927E4C}">
      <dsp:nvSpPr>
        <dsp:cNvPr id="0" name=""/>
        <dsp:cNvSpPr/>
      </dsp:nvSpPr>
      <dsp:spPr>
        <a:xfrm>
          <a:off x="4922601"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108000" bIns="0" numCol="1" spcCol="1270" rtlCol="0" anchor="t" anchorCtr="0">
          <a:noAutofit/>
        </a:bodyPr>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Количество студентов, изучающих технологии 1С в ЧГУ</a:t>
          </a:r>
        </a:p>
      </dsp:txBody>
      <dsp:txXfrm>
        <a:off x="4922601" y="890617"/>
        <a:ext cx="1363779" cy="1354767"/>
      </dsp:txXfrm>
    </dsp:sp>
    <dsp:sp modelId="{0EE416CF-D8AE-41BD-BF35-9148040E1274}">
      <dsp:nvSpPr>
        <dsp:cNvPr id="0" name=""/>
        <dsp:cNvSpPr/>
      </dsp:nvSpPr>
      <dsp:spPr>
        <a:xfrm rot="5400000">
          <a:off x="5539724"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CCB00"/>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6383793" y="2632500"/>
          <a:ext cx="1679531" cy="607500"/>
        </a:xfrm>
        <a:prstGeom prst="chevron">
          <a:avLst>
            <a:gd name="adj" fmla="val 25000"/>
          </a:avLst>
        </a:prstGeom>
        <a:solidFill>
          <a:srgbClr val="FCCB00"/>
        </a:solidFill>
        <a:ln w="12700" cap="flat" cmpd="sng" algn="ctr">
          <a:solidFill>
            <a:srgbClr val="FCCB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Участие «1С»</a:t>
          </a:r>
        </a:p>
      </dsp:txBody>
      <dsp:txXfrm>
        <a:off x="6535668" y="2632500"/>
        <a:ext cx="1375781" cy="607500"/>
      </dsp:txXfrm>
    </dsp:sp>
    <dsp:sp modelId="{7F54B493-FCA8-4A1F-A2B1-FCB26CA9C396}">
      <dsp:nvSpPr>
        <dsp:cNvPr id="0" name=""/>
        <dsp:cNvSpPr/>
      </dsp:nvSpPr>
      <dsp:spPr>
        <a:xfrm>
          <a:off x="6518156"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108000" bIns="0" numCol="1" spcCol="1270" rtlCol="0" anchor="t" anchorCtr="0">
          <a:noAutofit/>
        </a:bodyPr>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Программы курсов, материалы семинаров и лекций, мероприятия</a:t>
          </a:r>
        </a:p>
      </dsp:txBody>
      <dsp:txXfrm>
        <a:off x="6518156" y="890617"/>
        <a:ext cx="1363779" cy="13547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842493"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ED1C24"/>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1575" y="2632500"/>
          <a:ext cx="1679531" cy="607500"/>
        </a:xfrm>
        <a:prstGeom prst="homePlate">
          <a:avLst>
            <a:gd name="adj" fmla="val 25000"/>
          </a:avLst>
        </a:prstGeom>
        <a:solidFill>
          <a:srgbClr val="ED1C24"/>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6 месяцев</a:t>
          </a:r>
        </a:p>
      </dsp:txBody>
      <dsp:txXfrm>
        <a:off x="1575" y="2632500"/>
        <a:ext cx="1603594" cy="607500"/>
      </dsp:txXfrm>
    </dsp:sp>
    <dsp:sp modelId="{810D7AA7-A541-4507-BE7F-36CCF210089F}">
      <dsp:nvSpPr>
        <dsp:cNvPr id="0" name=""/>
        <dsp:cNvSpPr/>
      </dsp:nvSpPr>
      <dsp:spPr>
        <a:xfrm>
          <a:off x="135937"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144000" bIns="0" numCol="1" spcCol="1270" rtlCol="0" anchor="t" anchorCtr="0">
          <a:noAutofit/>
        </a:bodyPr>
        <a:lstStyle/>
        <a:p>
          <a:pPr marL="0" lvl="0" indent="0" algn="l" defTabSz="622300" rtl="0">
            <a:lnSpc>
              <a:spcPts val="1500"/>
            </a:lnSpc>
            <a:spcBef>
              <a:spcPct val="0"/>
            </a:spcBef>
            <a:spcAft>
              <a:spcPts val="0"/>
            </a:spcAft>
            <a:buNone/>
          </a:pPr>
          <a:r>
            <a:rPr lang="ru-RU" sz="1400" kern="1200" noProof="0" dirty="0">
              <a:solidFill>
                <a:schemeClr val="tx1"/>
              </a:solidFill>
              <a:latin typeface="Arial"/>
              <a:ea typeface="+mn-ea"/>
              <a:cs typeface="+mn-cs"/>
            </a:rPr>
            <a:t>Время на запуск проектного офиса 1С в ННГУ</a:t>
          </a:r>
        </a:p>
      </dsp:txBody>
      <dsp:txXfrm>
        <a:off x="135937" y="890617"/>
        <a:ext cx="1363779" cy="1354767"/>
      </dsp:txXfrm>
    </dsp:sp>
    <dsp:sp modelId="{E41E7729-FD3F-426D-804C-45BD60BD762D}">
      <dsp:nvSpPr>
        <dsp:cNvPr id="0" name=""/>
        <dsp:cNvSpPr/>
      </dsp:nvSpPr>
      <dsp:spPr>
        <a:xfrm rot="5400000">
          <a:off x="753061"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15A24"/>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1597129" y="2632500"/>
          <a:ext cx="1679531" cy="607500"/>
        </a:xfrm>
        <a:prstGeom prst="chevron">
          <a:avLst>
            <a:gd name="adj" fmla="val 25000"/>
          </a:avLst>
        </a:prstGeom>
        <a:solidFill>
          <a:srgbClr val="F15A24"/>
        </a:solidFill>
        <a:ln w="12700" cap="flat" cmpd="sng" algn="ctr">
          <a:solidFill>
            <a:srgbClr val="F15A2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2 партнёра 1С в регионе</a:t>
          </a:r>
        </a:p>
      </dsp:txBody>
      <dsp:txXfrm>
        <a:off x="1749004" y="2632500"/>
        <a:ext cx="1375781" cy="607500"/>
      </dsp:txXfrm>
    </dsp:sp>
    <dsp:sp modelId="{5E07F9E4-149C-4A89-848F-4ABDD305F0C5}">
      <dsp:nvSpPr>
        <dsp:cNvPr id="0" name=""/>
        <dsp:cNvSpPr/>
      </dsp:nvSpPr>
      <dsp:spPr>
        <a:xfrm>
          <a:off x="1731492"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00" tIns="504000" rIns="72000" bIns="0" numCol="1" spcCol="1270" rtlCol="0" anchor="t" anchorCtr="0">
          <a:noAutofit/>
        </a:bodyPr>
        <a:lstStyle/>
        <a:p>
          <a:pPr marL="0" lvl="0" indent="0" algn="l" defTabSz="622300" rtl="0">
            <a:lnSpc>
              <a:spcPts val="1500"/>
            </a:lnSpc>
            <a:spcBef>
              <a:spcPct val="0"/>
            </a:spcBef>
            <a:spcAft>
              <a:spcPct val="35000"/>
            </a:spcAft>
            <a:buNone/>
          </a:pPr>
          <a:r>
            <a:rPr lang="ru-RU" sz="1400" kern="1200" noProof="0" dirty="0">
              <a:solidFill>
                <a:schemeClr val="tx1"/>
              </a:solidFill>
              <a:latin typeface="Arial"/>
              <a:ea typeface="+mn-ea"/>
              <a:cs typeface="+mn-cs"/>
            </a:rPr>
            <a:t>1С: Апрель Софт</a:t>
          </a:r>
          <a:br>
            <a:rPr lang="ru-RU" sz="1400" kern="1200" noProof="0" dirty="0">
              <a:solidFill>
                <a:schemeClr val="tx1"/>
              </a:solidFill>
              <a:latin typeface="Arial"/>
              <a:ea typeface="+mn-ea"/>
              <a:cs typeface="+mn-cs"/>
            </a:rPr>
          </a:br>
          <a:br>
            <a:rPr lang="ru-RU" sz="1400" kern="1200" noProof="0" dirty="0">
              <a:solidFill>
                <a:schemeClr val="tx1"/>
              </a:solidFill>
              <a:latin typeface="Arial"/>
              <a:ea typeface="+mn-ea"/>
              <a:cs typeface="+mn-cs"/>
            </a:rPr>
          </a:br>
          <a:r>
            <a:rPr lang="ru-RU" sz="1400" kern="1200" noProof="0" dirty="0">
              <a:solidFill>
                <a:schemeClr val="tx1"/>
              </a:solidFill>
              <a:latin typeface="Arial"/>
              <a:ea typeface="+mn-ea"/>
              <a:cs typeface="+mn-cs"/>
            </a:rPr>
            <a:t>1С-Рарус-НН</a:t>
          </a:r>
        </a:p>
      </dsp:txBody>
      <dsp:txXfrm>
        <a:off x="1731492" y="890617"/>
        <a:ext cx="1363779" cy="1354767"/>
      </dsp:txXfrm>
    </dsp:sp>
    <dsp:sp modelId="{473F2067-7126-4D56-A328-5A8CFD3D8D52}">
      <dsp:nvSpPr>
        <dsp:cNvPr id="0" name=""/>
        <dsp:cNvSpPr/>
      </dsp:nvSpPr>
      <dsp:spPr>
        <a:xfrm rot="5400000">
          <a:off x="2348615"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7931E"/>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3192684" y="2632500"/>
          <a:ext cx="1679531" cy="607500"/>
        </a:xfrm>
        <a:prstGeom prst="chevron">
          <a:avLst>
            <a:gd name="adj" fmla="val 25000"/>
          </a:avLst>
        </a:prstGeom>
        <a:solidFill>
          <a:srgbClr val="F7931E"/>
        </a:solidFill>
        <a:ln w="12700" cap="flat" cmpd="sng" algn="ctr">
          <a:solidFill>
            <a:srgbClr val="F7931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14 студентов</a:t>
          </a:r>
        </a:p>
      </dsp:txBody>
      <dsp:txXfrm>
        <a:off x="3344559" y="2632500"/>
        <a:ext cx="1375781" cy="607500"/>
      </dsp:txXfrm>
    </dsp:sp>
    <dsp:sp modelId="{FD7B29F2-0D66-4B4B-BC8A-82DA23575305}">
      <dsp:nvSpPr>
        <dsp:cNvPr id="0" name=""/>
        <dsp:cNvSpPr/>
      </dsp:nvSpPr>
      <dsp:spPr>
        <a:xfrm>
          <a:off x="3327046"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108000" bIns="0" numCol="1" spcCol="1270" rtlCol="0" anchor="t" anchorCtr="0">
          <a:noAutofit/>
        </a:bodyPr>
        <a:lstStyle/>
        <a:p>
          <a:pPr marL="0" lvl="0" indent="0" algn="l" defTabSz="895350" rtl="0">
            <a:lnSpc>
              <a:spcPts val="1500"/>
            </a:lnSpc>
            <a:spcBef>
              <a:spcPct val="0"/>
            </a:spcBef>
            <a:spcAft>
              <a:spcPct val="35000"/>
            </a:spcAft>
            <a:buNone/>
          </a:pPr>
          <a:r>
            <a:rPr lang="ru-RU" sz="1400" kern="1200" noProof="0" dirty="0">
              <a:solidFill>
                <a:schemeClr val="tx1"/>
              </a:solidFill>
              <a:latin typeface="Arial"/>
              <a:ea typeface="+mn-ea"/>
              <a:cs typeface="+mn-cs"/>
            </a:rPr>
            <a:t>Количество студентов, выбравших проектный офис 1С</a:t>
          </a:r>
        </a:p>
      </dsp:txBody>
      <dsp:txXfrm>
        <a:off x="3327046" y="890617"/>
        <a:ext cx="1363779" cy="1354767"/>
      </dsp:txXfrm>
    </dsp:sp>
    <dsp:sp modelId="{7BF6E820-C6E3-4E2C-BB23-ADF9AD641C6B}">
      <dsp:nvSpPr>
        <dsp:cNvPr id="0" name=""/>
        <dsp:cNvSpPr/>
      </dsp:nvSpPr>
      <dsp:spPr>
        <a:xfrm rot="5400000">
          <a:off x="3944170"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BB03B"/>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4788239" y="2632500"/>
          <a:ext cx="1679531" cy="607500"/>
        </a:xfrm>
        <a:prstGeom prst="chevron">
          <a:avLst>
            <a:gd name="adj" fmla="val 25000"/>
          </a:avLst>
        </a:prstGeom>
        <a:solidFill>
          <a:srgbClr val="FBB03B"/>
        </a:solidFill>
        <a:ln w="12700" cap="flat" cmpd="sng" algn="ctr">
          <a:solidFill>
            <a:srgbClr val="FBB03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2 семестра</a:t>
          </a:r>
        </a:p>
      </dsp:txBody>
      <dsp:txXfrm>
        <a:off x="4940114" y="2632500"/>
        <a:ext cx="1375781" cy="607500"/>
      </dsp:txXfrm>
    </dsp:sp>
    <dsp:sp modelId="{1D84544C-5924-422B-9546-A86AE4927E4C}">
      <dsp:nvSpPr>
        <dsp:cNvPr id="0" name=""/>
        <dsp:cNvSpPr/>
      </dsp:nvSpPr>
      <dsp:spPr>
        <a:xfrm>
          <a:off x="4922601"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000" tIns="396000" rIns="72000" bIns="0" numCol="1" spcCol="1270" rtlCol="0" anchor="t" anchorCtr="0">
          <a:noAutofit/>
        </a:bodyPr>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1 семестр: </a:t>
          </a:r>
          <a:br>
            <a:rPr lang="ru-RU" sz="1400" kern="1200" noProof="0" dirty="0">
              <a:solidFill>
                <a:schemeClr val="tx1"/>
              </a:solidFill>
              <a:latin typeface="Arial"/>
              <a:ea typeface="+mn-ea"/>
              <a:cs typeface="+mn-cs"/>
            </a:rPr>
          </a:br>
          <a:r>
            <a:rPr lang="ru-RU" sz="1400" kern="1200" noProof="0" dirty="0">
              <a:solidFill>
                <a:schemeClr val="tx1"/>
              </a:solidFill>
              <a:latin typeface="Arial"/>
              <a:ea typeface="+mn-ea"/>
              <a:cs typeface="+mn-cs"/>
            </a:rPr>
            <a:t>8 занятий + практика у партнёров;</a:t>
          </a:r>
          <a:br>
            <a:rPr lang="ru-RU" sz="1400" kern="1200" noProof="0" dirty="0">
              <a:solidFill>
                <a:schemeClr val="tx1"/>
              </a:solidFill>
              <a:latin typeface="Arial"/>
              <a:ea typeface="+mn-ea"/>
              <a:cs typeface="+mn-cs"/>
            </a:rPr>
          </a:br>
          <a:r>
            <a:rPr lang="ru-RU" sz="1400" kern="1200" noProof="0" dirty="0">
              <a:solidFill>
                <a:schemeClr val="tx1"/>
              </a:solidFill>
              <a:latin typeface="Arial"/>
              <a:ea typeface="+mn-ea"/>
              <a:cs typeface="+mn-cs"/>
            </a:rPr>
            <a:t>2 семестр – практика у партнёров</a:t>
          </a:r>
        </a:p>
      </dsp:txBody>
      <dsp:txXfrm>
        <a:off x="4922601" y="890617"/>
        <a:ext cx="1363779" cy="1354767"/>
      </dsp:txXfrm>
    </dsp:sp>
    <dsp:sp modelId="{0EE416CF-D8AE-41BD-BF35-9148040E1274}">
      <dsp:nvSpPr>
        <dsp:cNvPr id="0" name=""/>
        <dsp:cNvSpPr/>
      </dsp:nvSpPr>
      <dsp:spPr>
        <a:xfrm rot="5400000">
          <a:off x="5539724" y="1654068"/>
          <a:ext cx="1822500" cy="134362"/>
        </a:xfrm>
        <a:prstGeom prst="corner">
          <a:avLst>
            <a:gd name="adj1" fmla="val 1000"/>
            <a:gd name="adj2" fmla="val 1000"/>
          </a:avLst>
        </a:prstGeom>
        <a:solidFill>
          <a:sysClr val="window" lastClr="FFFFFF">
            <a:hueOff val="0"/>
            <a:satOff val="0"/>
            <a:lumOff val="0"/>
            <a:alphaOff val="0"/>
          </a:sysClr>
        </a:solidFill>
        <a:ln w="12700" cap="flat" cmpd="sng" algn="ctr">
          <a:solidFill>
            <a:srgbClr val="FCCB00"/>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6383793" y="2632500"/>
          <a:ext cx="1679531" cy="607500"/>
        </a:xfrm>
        <a:prstGeom prst="chevron">
          <a:avLst>
            <a:gd name="adj" fmla="val 25000"/>
          </a:avLst>
        </a:prstGeom>
        <a:solidFill>
          <a:srgbClr val="FCCB00"/>
        </a:solidFill>
        <a:ln w="12700" cap="flat" cmpd="sng" algn="ctr">
          <a:solidFill>
            <a:srgbClr val="FCCB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177800" rIns="88900" bIns="177800" numCol="1" spcCol="1270" rtlCol="0" anchor="ctr" anchorCtr="0">
          <a:noAutofit/>
        </a:bodyPr>
        <a:lstStyle/>
        <a:p>
          <a:pPr marL="0" lvl="0" indent="0" algn="ctr" defTabSz="622300" rtl="0">
            <a:lnSpc>
              <a:spcPct val="90000"/>
            </a:lnSpc>
            <a:spcBef>
              <a:spcPct val="0"/>
            </a:spcBef>
            <a:spcAft>
              <a:spcPct val="35000"/>
            </a:spcAft>
            <a:buNone/>
          </a:pPr>
          <a:r>
            <a:rPr lang="ru-RU" sz="1400" b="1" kern="1200" noProof="0" dirty="0">
              <a:solidFill>
                <a:sysClr val="window" lastClr="FFFFFF"/>
              </a:solidFill>
              <a:effectLst>
                <a:outerShdw blurRad="50800" dist="38100" dir="2700000" algn="tl" rotWithShape="0">
                  <a:sysClr val="windowText" lastClr="000000">
                    <a:alpha val="50000"/>
                  </a:sysClr>
                </a:outerShdw>
              </a:effectLst>
              <a:latin typeface="+mn-lt"/>
              <a:ea typeface="+mn-ea"/>
              <a:cs typeface="+mn-cs"/>
            </a:rPr>
            <a:t>Участие «1С»</a:t>
          </a:r>
        </a:p>
      </dsp:txBody>
      <dsp:txXfrm>
        <a:off x="6535668" y="2632500"/>
        <a:ext cx="1375781" cy="607500"/>
      </dsp:txXfrm>
    </dsp:sp>
    <dsp:sp modelId="{7F54B493-FCA8-4A1F-A2B1-FCB26CA9C396}">
      <dsp:nvSpPr>
        <dsp:cNvPr id="0" name=""/>
        <dsp:cNvSpPr/>
      </dsp:nvSpPr>
      <dsp:spPr>
        <a:xfrm>
          <a:off x="6518156" y="890617"/>
          <a:ext cx="1363779" cy="13547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504000" rIns="108000" bIns="0" numCol="1" spcCol="1270" rtlCol="0" anchor="t" anchorCtr="0">
          <a:noAutofit/>
        </a:bodyPr>
        <a:lstStyle/>
        <a:p>
          <a:pPr marL="0" lvl="0" indent="0" algn="l" defTabSz="533400" rtl="0">
            <a:lnSpc>
              <a:spcPts val="1500"/>
            </a:lnSpc>
            <a:spcBef>
              <a:spcPct val="0"/>
            </a:spcBef>
            <a:spcAft>
              <a:spcPts val="0"/>
            </a:spcAft>
            <a:buNone/>
          </a:pPr>
          <a:r>
            <a:rPr lang="ru-RU" sz="1400" kern="1200" noProof="0" dirty="0">
              <a:solidFill>
                <a:schemeClr val="tx1"/>
              </a:solidFill>
              <a:latin typeface="Arial"/>
              <a:ea typeface="+mn-ea"/>
              <a:cs typeface="+mn-cs"/>
            </a:rPr>
            <a:t>Программа курса, материалы семинаров и лекций,</a:t>
          </a:r>
        </a:p>
      </dsp:txBody>
      <dsp:txXfrm>
        <a:off x="6518156" y="890617"/>
        <a:ext cx="1363779" cy="1354767"/>
      </dsp:txXfrm>
    </dsp:sp>
  </dsp:spTree>
</dsp:drawing>
</file>

<file path=ppt/diagrams/layout1.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800" cy="4587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7387"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685212"/>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6" name="Google Shape;126;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6612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dirty="0"/>
              <a:t>https://</a:t>
            </a:r>
            <a:r>
              <a:rPr lang="en" dirty="0" err="1"/>
              <a:t>drive.google.com</a:t>
            </a:r>
            <a:r>
              <a:rPr lang="en" dirty="0"/>
              <a:t>/drive/folders/1_DUXVbzuX8-mbugkgQf-4kcM_P_0-KSK?usp=sharing</a:t>
            </a:r>
            <a:r>
              <a:rPr lang="ru-RU" dirty="0"/>
              <a:t>   Сюда еще добавлю материалы, пока они на диска преподавателей – надо их перенести в папки</a:t>
            </a:r>
          </a:p>
          <a:p>
            <a:pPr marL="0" lvl="0" indent="0" algn="l" rtl="0">
              <a:spcBef>
                <a:spcPts val="0"/>
              </a:spcBef>
              <a:spcAft>
                <a:spcPts val="0"/>
              </a:spcAft>
              <a:buNone/>
            </a:pPr>
            <a:endParaRPr lang="ru-RU" dirty="0"/>
          </a:p>
          <a:p>
            <a:pPr marL="412751" indent="-285750">
              <a:spcBef>
                <a:spcPts val="0"/>
              </a:spcBef>
            </a:pPr>
            <a:r>
              <a:rPr lang="ru-RU" sz="1800" dirty="0">
                <a:latin typeface="+mn-lt"/>
                <a:ea typeface="Times New Roman" panose="02020603050405020304" pitchFamily="18" charset="0"/>
              </a:rPr>
              <a:t>Рабочая программа</a:t>
            </a:r>
            <a:endParaRPr lang="ru-RU" sz="1800" dirty="0">
              <a:latin typeface="+mn-lt"/>
            </a:endParaRPr>
          </a:p>
          <a:p>
            <a:pPr marL="412751" indent="-285750">
              <a:spcBef>
                <a:spcPts val="0"/>
              </a:spcBef>
            </a:pPr>
            <a:r>
              <a:rPr lang="ru-RU" sz="1800" dirty="0">
                <a:effectLst/>
                <a:latin typeface="+mn-lt"/>
                <a:ea typeface="Times New Roman" panose="02020603050405020304" pitchFamily="18" charset="0"/>
              </a:rPr>
              <a:t>Паспорт фонда оценочных средств</a:t>
            </a:r>
            <a:endParaRPr lang="ru-RU" sz="1800" dirty="0">
              <a:effectLst/>
              <a:latin typeface="+mn-lt"/>
            </a:endParaRPr>
          </a:p>
          <a:p>
            <a:pPr marL="412751" indent="-285750">
              <a:spcBef>
                <a:spcPts val="0"/>
              </a:spcBef>
            </a:pPr>
            <a:r>
              <a:rPr lang="ru-RU" sz="1800" dirty="0">
                <a:effectLst/>
                <a:latin typeface="+mn-lt"/>
                <a:ea typeface="Times New Roman" panose="02020603050405020304" pitchFamily="18" charset="0"/>
              </a:rPr>
              <a:t>Материалы</a:t>
            </a:r>
            <a:endParaRPr lang="ru-RU" sz="1800" dirty="0">
              <a:effectLst/>
              <a:latin typeface="+mn-lt"/>
            </a:endParaRPr>
          </a:p>
          <a:p>
            <a:pPr marL="0" lvl="0" indent="0" algn="l" rtl="0">
              <a:spcBef>
                <a:spcPts val="0"/>
              </a:spcBef>
              <a:spcAft>
                <a:spcPts val="0"/>
              </a:spcAft>
              <a:buNone/>
            </a:pPr>
            <a:endParaRPr dirty="0"/>
          </a:p>
        </p:txBody>
      </p:sp>
      <p:sp>
        <p:nvSpPr>
          <p:cNvPr id="160" name="Google Shape;160;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3701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ru-RU" sz="1800" dirty="0">
                <a:effectLst/>
                <a:latin typeface="+mn-lt"/>
                <a:ea typeface="Times New Roman" panose="02020603050405020304" pitchFamily="18" charset="0"/>
              </a:rPr>
              <a:t>Изучение методов</a:t>
            </a:r>
            <a:r>
              <a:rPr lang="en-US" sz="1800" dirty="0">
                <a:effectLst/>
                <a:latin typeface="+mn-lt"/>
                <a:ea typeface="Times New Roman" panose="02020603050405020304" pitchFamily="18" charset="0"/>
              </a:rPr>
              <a:t>, </a:t>
            </a:r>
            <a:r>
              <a:rPr lang="ru-RU" sz="1800" dirty="0">
                <a:effectLst/>
                <a:latin typeface="+mn-lt"/>
                <a:ea typeface="Times New Roman" panose="02020603050405020304" pitchFamily="18" charset="0"/>
              </a:rPr>
              <a:t>инструментов и моделей для обеспечения качества бизнес-приложений в компаниях занимающихся разработкой программ делового назначения.</a:t>
            </a:r>
          </a:p>
          <a:p>
            <a:pPr marL="0" lvl="0" indent="0" algn="l" rtl="0">
              <a:spcBef>
                <a:spcPts val="0"/>
              </a:spcBef>
              <a:spcAft>
                <a:spcPts val="0"/>
              </a:spcAft>
              <a:buNone/>
            </a:pPr>
            <a:r>
              <a:rPr lang="en-US" dirty="0"/>
              <a:t> </a:t>
            </a:r>
            <a:endParaRPr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1491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01600" indent="0">
              <a:buNone/>
            </a:pPr>
            <a:r>
              <a:rPr lang="ru-RU" sz="1800" dirty="0">
                <a:effectLst/>
                <a:latin typeface="+mn-lt"/>
                <a:ea typeface="Times New Roman" panose="02020603050405020304" pitchFamily="18" charset="0"/>
              </a:rPr>
              <a:t>В рамках курса рассматриваются основные принципы и подходы разработки, освещаются основные механизмы. </a:t>
            </a:r>
          </a:p>
          <a:p>
            <a:pPr marL="101600" indent="0">
              <a:buNone/>
            </a:pPr>
            <a:r>
              <a:rPr lang="ru-RU" sz="1800" dirty="0">
                <a:effectLst/>
                <a:latin typeface="+mn-lt"/>
                <a:ea typeface="Times New Roman" panose="02020603050405020304" pitchFamily="18" charset="0"/>
              </a:rPr>
              <a:t>Особое внимание уделяется возможностям быстрой кросс-платформенной разработки,  созданию веб и мобильных приложений.</a:t>
            </a:r>
          </a:p>
          <a:p>
            <a:pPr marL="0" lvl="0" indent="0" algn="l" rtl="0">
              <a:spcBef>
                <a:spcPts val="0"/>
              </a:spcBef>
              <a:spcAft>
                <a:spcPts val="0"/>
              </a:spcAft>
              <a:buNone/>
            </a:pPr>
            <a:endParaRPr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7807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indent="0">
              <a:lnSpc>
                <a:spcPct val="115000"/>
              </a:lnSpc>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a:effectLst/>
                <a:latin typeface="+mn-lt"/>
                <a:ea typeface="Times New Roman" panose="02020603050405020304" pitchFamily="18" charset="0"/>
                <a:cs typeface="Times New Roman" panose="02020603050405020304" pitchFamily="18" charset="0"/>
              </a:rPr>
              <a:t>Подготовка студентов к профессиональной деятельности в сфере разработки ИС на платформе 1С:Предприятие для решения бизнес-задач.</a:t>
            </a:r>
          </a:p>
          <a:p>
            <a:pPr marL="0" lvl="0" indent="0" algn="l">
              <a:lnSpc>
                <a:spcPct val="115000"/>
              </a:lnSpc>
              <a:buSzPts val="1200"/>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1800" dirty="0">
                <a:effectLst/>
                <a:latin typeface="+mn-lt"/>
                <a:ea typeface="Times New Roman" panose="02020603050405020304" pitchFamily="18" charset="0"/>
              </a:rPr>
              <a:t>Разработка качественного ПО зависит от грамотной проработки </a:t>
            </a:r>
            <a:r>
              <a:rPr lang="ru-RU" sz="1800" dirty="0">
                <a:latin typeface="+mn-lt"/>
                <a:ea typeface="Times New Roman" panose="02020603050405020304" pitchFamily="18" charset="0"/>
              </a:rPr>
              <a:t>ТЗ,</a:t>
            </a:r>
            <a:r>
              <a:rPr lang="ru-RU" sz="1800" dirty="0">
                <a:effectLst/>
                <a:latin typeface="+mn-lt"/>
                <a:ea typeface="Times New Roman" panose="02020603050405020304" pitchFamily="18" charset="0"/>
              </a:rPr>
              <a:t> </a:t>
            </a:r>
            <a:r>
              <a:rPr lang="ru-RU" sz="1800" dirty="0">
                <a:latin typeface="+mn-lt"/>
                <a:ea typeface="Times New Roman" panose="02020603050405020304" pitchFamily="18" charset="0"/>
              </a:rPr>
              <a:t>чт</a:t>
            </a:r>
            <a:r>
              <a:rPr lang="ru-RU" sz="1800" dirty="0">
                <a:effectLst/>
                <a:latin typeface="+mn-lt"/>
                <a:ea typeface="Times New Roman" panose="02020603050405020304" pitchFamily="18" charset="0"/>
              </a:rPr>
              <a:t>обы составить требования к разрабатываемому ПО, специалисту необходимо составить корректную модель бизнес-процесса. Для этого ему необходимо знать основные методы бизнес-анализа и нотации для формализации требований. </a:t>
            </a:r>
            <a:endParaRPr lang="ru-RU" sz="1800" dirty="0">
              <a:solidFill>
                <a:schemeClr val="dk1"/>
              </a:solidFill>
              <a:latin typeface="+mn-lt"/>
              <a:ea typeface="Arial"/>
              <a:cs typeface="Arial"/>
              <a:sym typeface="Arial"/>
            </a:endParaRPr>
          </a:p>
          <a:p>
            <a:pPr marL="0" lvl="0" indent="0" algn="l" rtl="0">
              <a:spcBef>
                <a:spcPts val="0"/>
              </a:spcBef>
              <a:spcAft>
                <a:spcPts val="0"/>
              </a:spcAft>
              <a:buNone/>
            </a:pPr>
            <a:endParaRPr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0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0" name="Google Shape;160;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5478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dirty="0"/>
              <a:t>Поэтапно, по мере возникновения вопросов и задач к концу ноября 2020 сформировали рабочую группу совместно с партнёрами 1С в регионе и университетом.</a:t>
            </a:r>
            <a:endParaRPr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dirty="0"/>
              <a:t>Первое совещание провели в зум в конце октября, где обсудили намерения каждой из сторон, проговорили цели и задачи, а так же определили ответственных. В первом приближении никаких конкретных сроков не было, был план крупными мазками.</a:t>
            </a:r>
          </a:p>
          <a:p>
            <a:pPr marL="0" lvl="0" indent="0" algn="l" rtl="0">
              <a:spcBef>
                <a:spcPts val="0"/>
              </a:spcBef>
              <a:spcAft>
                <a:spcPts val="0"/>
              </a:spcAft>
              <a:buNone/>
            </a:pPr>
            <a:r>
              <a:rPr lang="ru-RU" dirty="0"/>
              <a:t>На следующем шаге уже подробная дорожая карта от </a:t>
            </a:r>
            <a:r>
              <a:rPr lang="ru-RU" dirty="0" err="1"/>
              <a:t>Минцифры</a:t>
            </a:r>
            <a:r>
              <a:rPr lang="ru-RU" dirty="0"/>
              <a:t> региона, исходя из которой были назначены ответственные за исполнение от каждой из сторон.</a:t>
            </a:r>
          </a:p>
          <a:p>
            <a:pPr marL="0" lvl="0" indent="0" algn="l" rtl="0">
              <a:spcBef>
                <a:spcPts val="0"/>
              </a:spcBef>
              <a:spcAft>
                <a:spcPts val="0"/>
              </a:spcAft>
              <a:buNone/>
            </a:pPr>
            <a:r>
              <a:rPr lang="ru-RU" dirty="0"/>
              <a:t>Кроме работы над содержательной частью будущей ученой программы, параллельно решали вопросы продвижения нового профиля обучения в университете и среди будущих абитуриентов, а так же занимались профориентационной работой.</a:t>
            </a:r>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6605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ru-RU" b="0" i="0" dirty="0">
                <a:solidFill>
                  <a:srgbClr val="000000"/>
                </a:solidFill>
                <a:effectLst/>
                <a:latin typeface="Helvetica" panose="020B0604020202020204" pitchFamily="34" charset="0"/>
              </a:rPr>
              <a:t>Во избежание регистрации БК 1С как административной единицы и решения вопросов лицензирования, решили оформить ее при кафедре прикладной математики как «Центр практической подготовки «Базовая кафедра 1С». Руководитель назначается из числа ППС ОГУ. Занятия согласно учебному плану будет вести ППС ОГУ, допускается участие сотрудников профильных партнеров 1С</a:t>
            </a:r>
          </a:p>
          <a:p>
            <a:pPr marL="0" lvl="0" indent="0" algn="l" rtl="0">
              <a:spcBef>
                <a:spcPts val="0"/>
              </a:spcBef>
              <a:spcAft>
                <a:spcPts val="0"/>
              </a:spcAft>
              <a:buNone/>
            </a:pPr>
            <a:endParaRPr lang="ru-RU"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357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ru-RU" dirty="0"/>
              <a:t>От первого производственного совещания до старта приёмной компании по набору студентов на наш профиль прошло 7 месяцев. Встречи рабочей группы проводились в зум в среднем 1-2 раза в месяц. Каждое такое совещание заканчивалось корректировкой дальнейших действий: определение задач/ответственных за исполнение и сроков.</a:t>
            </a:r>
            <a:br>
              <a:rPr lang="ru-RU" dirty="0"/>
            </a:br>
            <a:r>
              <a:rPr lang="ru-RU" dirty="0"/>
              <a:t>Чёткость и слаженность работы позволила выполнить поставленные задачи и осуществить набор студентов, при чём средний балл </a:t>
            </a:r>
            <a:r>
              <a:rPr lang="ru-RU" b="0" i="0" dirty="0">
                <a:solidFill>
                  <a:srgbClr val="000000"/>
                </a:solidFill>
                <a:effectLst/>
                <a:latin typeface="Arial" panose="020B0604020202020204" pitchFamily="34" charset="0"/>
              </a:rPr>
              <a:t>абитуриентов оказался выше в сравнении с предыдущим набором и продолжает быть более высоким, чем до открытия профиля «Прикладное программирование и корпоративные информационные системы».</a:t>
            </a:r>
            <a:br>
              <a:rPr lang="ru-RU" b="0" i="0" dirty="0">
                <a:solidFill>
                  <a:srgbClr val="000000"/>
                </a:solidFill>
                <a:effectLst/>
                <a:latin typeface="Arial" panose="020B0604020202020204" pitchFamily="34" charset="0"/>
              </a:rPr>
            </a:br>
            <a:r>
              <a:rPr lang="ru-RU" b="0" i="0" dirty="0">
                <a:solidFill>
                  <a:srgbClr val="000000"/>
                </a:solidFill>
                <a:effectLst/>
                <a:latin typeface="Arial" panose="020B0604020202020204" pitchFamily="34" charset="0"/>
              </a:rPr>
              <a:t>Отзыв самого университета о студентах нашего профиля: «</a:t>
            </a:r>
            <a:r>
              <a:rPr lang="ru-RU" b="0" i="0" dirty="0">
                <a:solidFill>
                  <a:srgbClr val="000000"/>
                </a:solidFill>
                <a:effectLst/>
                <a:latin typeface="arial" panose="020B0604020202020204" pitchFamily="34" charset="0"/>
              </a:rPr>
              <a:t>Студенты замечательные. ) Сессию сдали хорошо. </a:t>
            </a:r>
          </a:p>
          <a:p>
            <a:pPr algn="l"/>
            <a:r>
              <a:rPr lang="ru-RU" b="0" i="0" dirty="0">
                <a:solidFill>
                  <a:srgbClr val="000000"/>
                </a:solidFill>
                <a:effectLst/>
                <a:latin typeface="arial" panose="020B0604020202020204" pitchFamily="34" charset="0"/>
              </a:rPr>
              <a:t>Основные показатели по первой сессии: качество - 68.75%, успеваемость: 93,75%».</a:t>
            </a:r>
            <a:br>
              <a:rPr lang="ru-RU" b="0" i="0" dirty="0">
                <a:solidFill>
                  <a:srgbClr val="000000"/>
                </a:solidFill>
                <a:effectLst/>
                <a:latin typeface="Arial" panose="020B0604020202020204" pitchFamily="34" charset="0"/>
              </a:rPr>
            </a:br>
            <a:r>
              <a:rPr lang="ru-RU" b="0" i="0" dirty="0">
                <a:solidFill>
                  <a:srgbClr val="000000"/>
                </a:solidFill>
                <a:effectLst/>
                <a:latin typeface="Arial" panose="020B0604020202020204" pitchFamily="34" charset="0"/>
              </a:rPr>
              <a:t>Программа обучения вызывает интерес у студентов. Сотрудничество с реальными ИТ-компаниями в регионе позволяет ОГУ успешно набирать абитуриентов.</a:t>
            </a:r>
            <a:br>
              <a:rPr lang="en-US" b="0" i="0" dirty="0">
                <a:solidFill>
                  <a:srgbClr val="000000"/>
                </a:solidFill>
                <a:effectLst/>
                <a:latin typeface="Arial" panose="020B0604020202020204" pitchFamily="34" charset="0"/>
              </a:rPr>
            </a:br>
            <a:r>
              <a:rPr lang="ru-RU" b="0" i="0" dirty="0">
                <a:solidFill>
                  <a:srgbClr val="000000"/>
                </a:solidFill>
                <a:effectLst/>
                <a:latin typeface="arial" panose="020B0604020202020204" pitchFamily="34" charset="0"/>
              </a:rPr>
              <a:t>Не все коллеги пока готовы работать с "сырыми" студентами. Но от фирмы «</a:t>
            </a:r>
            <a:r>
              <a:rPr lang="ru-RU" b="0" i="0" dirty="0" err="1">
                <a:solidFill>
                  <a:srgbClr val="000000"/>
                </a:solidFill>
                <a:effectLst/>
                <a:latin typeface="arial" panose="020B0604020202020204" pitchFamily="34" charset="0"/>
              </a:rPr>
              <a:t>БухгалтерФон</a:t>
            </a:r>
            <a:r>
              <a:rPr lang="ru-RU" b="0" i="0" dirty="0">
                <a:solidFill>
                  <a:srgbClr val="000000"/>
                </a:solidFill>
                <a:effectLst/>
                <a:latin typeface="arial" panose="020B0604020202020204" pitchFamily="34" charset="0"/>
              </a:rPr>
              <a:t> Сервис» студенты в восторге!</a:t>
            </a:r>
            <a:r>
              <a:rPr lang="en-US" b="0" i="0" dirty="0">
                <a:solidFill>
                  <a:srgbClr val="000000"/>
                </a:solidFill>
                <a:effectLst/>
                <a:latin typeface="arial" panose="020B0604020202020204" pitchFamily="34" charset="0"/>
              </a:rPr>
              <a:t> </a:t>
            </a:r>
            <a:r>
              <a:rPr lang="ru-RU" b="0" i="0" dirty="0">
                <a:solidFill>
                  <a:srgbClr val="000000"/>
                </a:solidFill>
                <a:effectLst/>
                <a:latin typeface="arial" panose="020B0604020202020204" pitchFamily="34" charset="0"/>
              </a:rPr>
              <a:t>Ну и в целом студенты довольны прохождением практики на предприятиях. Раньше такой реакции не было.</a:t>
            </a:r>
          </a:p>
          <a:p>
            <a:pPr algn="l"/>
            <a:r>
              <a:rPr lang="ru-RU" b="0" i="0" dirty="0">
                <a:solidFill>
                  <a:srgbClr val="000000"/>
                </a:solidFill>
                <a:effectLst/>
                <a:latin typeface="arial" panose="020B0604020202020204" pitchFamily="34" charset="0"/>
              </a:rPr>
              <a:t> </a:t>
            </a:r>
          </a:p>
          <a:p>
            <a:pPr marL="0" lvl="0" indent="0" algn="l" rtl="0">
              <a:spcBef>
                <a:spcPts val="0"/>
              </a:spcBef>
              <a:spcAft>
                <a:spcPts val="0"/>
              </a:spcAft>
              <a:buNone/>
            </a:pPr>
            <a:endParaRPr lang="ru-RU"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244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ru-RU"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2697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b="0" i="0" dirty="0">
                <a:solidFill>
                  <a:srgbClr val="000000"/>
                </a:solidFill>
                <a:effectLst/>
                <a:latin typeface="bender"/>
              </a:rPr>
              <a:t>Переговоры начали в середине февраля 2021 года, 17 марта 2022 года состоялось подписание Соглашения о стратегическом партнерстве с Чувашским государственным университетом имени </a:t>
            </a:r>
            <a:r>
              <a:rPr lang="ru-RU" b="0" i="0" dirty="0" err="1">
                <a:solidFill>
                  <a:srgbClr val="000000"/>
                </a:solidFill>
                <a:effectLst/>
                <a:latin typeface="bender"/>
              </a:rPr>
              <a:t>И.Н.Ульянова</a:t>
            </a:r>
            <a:r>
              <a:rPr lang="ru-RU" b="0" i="0" dirty="0">
                <a:solidFill>
                  <a:srgbClr val="000000"/>
                </a:solidFill>
                <a:effectLst/>
                <a:latin typeface="bender"/>
              </a:rPr>
              <a:t>.</a:t>
            </a:r>
            <a:endParaRPr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4767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9842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dirty="0"/>
              <a:t>Работа по открытию и запуску межфакультетской лаборатории 1С заняла чуть больше года. За лето 2022 года практику в компании «Лидер Софт – внедренческий центр» прошли больше 20 человек, по итогам 4 студента трудоустроены в компании. Так же по итогу летней работы с 5-ю студентами подписаны договоры на целевое обучение.</a:t>
            </a:r>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2156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ru-RU"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4386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b="0" i="0" dirty="0">
                <a:solidFill>
                  <a:srgbClr val="000000"/>
                </a:solidFill>
                <a:effectLst/>
                <a:latin typeface="bender"/>
              </a:rPr>
              <a:t>Переговоры начали в апреле 2022 года, 17 марта 2022 года состоялось подписание Соглашения о стратегическом партнерстве с Чувашским государственным университетом имени </a:t>
            </a:r>
            <a:r>
              <a:rPr lang="ru-RU" b="0" i="0" dirty="0" err="1">
                <a:solidFill>
                  <a:srgbClr val="000000"/>
                </a:solidFill>
                <a:effectLst/>
                <a:latin typeface="bender"/>
              </a:rPr>
              <a:t>И.Н.Ульянова</a:t>
            </a:r>
            <a:r>
              <a:rPr lang="ru-RU" b="0" i="0" dirty="0">
                <a:solidFill>
                  <a:srgbClr val="000000"/>
                </a:solidFill>
                <a:effectLst/>
                <a:latin typeface="bender"/>
              </a:rPr>
              <a:t>.</a:t>
            </a:r>
            <a:endParaRPr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985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3029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82687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ru-RU"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9316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3703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333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687387"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96" name="Google Shape;19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7" name="Google Shape;197;p10:notes"/>
          <p:cNvSpPr txBox="1"/>
          <p:nvPr/>
        </p:nvSpPr>
        <p:spPr>
          <a:xfrm>
            <a:off x="3884612" y="8685212"/>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34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7388" y="1143000"/>
            <a:ext cx="54832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5</a:t>
            </a:fld>
            <a:endParaRPr lang="en-US"/>
          </a:p>
        </p:txBody>
      </p:sp>
    </p:spTree>
    <p:extLst>
      <p:ext uri="{BB962C8B-B14F-4D97-AF65-F5344CB8AC3E}">
        <p14:creationId xmlns:p14="http://schemas.microsoft.com/office/powerpoint/2010/main" val="1160051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7388" y="1143000"/>
            <a:ext cx="5483225"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8</a:t>
            </a:fld>
            <a:endParaRPr lang="en-US"/>
          </a:p>
        </p:txBody>
      </p:sp>
    </p:spTree>
    <p:extLst>
      <p:ext uri="{BB962C8B-B14F-4D97-AF65-F5344CB8AC3E}">
        <p14:creationId xmlns:p14="http://schemas.microsoft.com/office/powerpoint/2010/main" val="1060299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577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dirty="0"/>
              <a:t>Рассказать о том,</a:t>
            </a:r>
            <a:r>
              <a:rPr lang="en-US" dirty="0"/>
              <a:t> </a:t>
            </a:r>
            <a:r>
              <a:rPr lang="ru-RU" dirty="0"/>
              <a:t>что в УЗ преподают 1С</a:t>
            </a:r>
            <a:r>
              <a:rPr lang="en-US" dirty="0"/>
              <a:t>.</a:t>
            </a:r>
            <a:endParaRPr lang="ru-RU" dirty="0"/>
          </a:p>
          <a:p>
            <a:pPr marL="0" lvl="0" indent="0" algn="l" rtl="0">
              <a:spcBef>
                <a:spcPts val="0"/>
              </a:spcBef>
              <a:spcAft>
                <a:spcPts val="0"/>
              </a:spcAft>
              <a:buNone/>
            </a:pPr>
            <a:r>
              <a:rPr lang="ru-RU" dirty="0"/>
              <a:t>Еще раз пригласить на доклад </a:t>
            </a:r>
            <a:r>
              <a:rPr lang="ru-RU" dirty="0" err="1"/>
              <a:t>Амбражей</a:t>
            </a:r>
            <a:r>
              <a:rPr lang="ru-RU" dirty="0"/>
              <a:t> (он позже по времени стоит)</a:t>
            </a:r>
          </a:p>
          <a:p>
            <a:pPr marL="0" lvl="0" indent="0" algn="l" rtl="0">
              <a:spcBef>
                <a:spcPts val="0"/>
              </a:spcBef>
              <a:spcAft>
                <a:spcPts val="0"/>
              </a:spcAft>
              <a:buNone/>
            </a:pPr>
            <a:r>
              <a:rPr lang="ru-RU" dirty="0"/>
              <a:t>Рассказать про те с кем только начали работать</a:t>
            </a:r>
          </a:p>
        </p:txBody>
      </p:sp>
      <p:sp>
        <p:nvSpPr>
          <p:cNvPr id="147" name="Google Shape;14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189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dirty="0"/>
              <a:t>Поблагодарить УЗ</a:t>
            </a:r>
          </a:p>
          <a:p>
            <a:pPr marL="0" lvl="0" indent="0" algn="l" rtl="0">
              <a:spcBef>
                <a:spcPts val="0"/>
              </a:spcBef>
              <a:spcAft>
                <a:spcPts val="0"/>
              </a:spcAft>
              <a:buNone/>
            </a:pPr>
            <a:r>
              <a:rPr lang="ru-RU" dirty="0"/>
              <a:t>Рассказать</a:t>
            </a:r>
            <a:r>
              <a:rPr lang="en-US" dirty="0"/>
              <a:t>,</a:t>
            </a:r>
            <a:r>
              <a:rPr lang="ru-RU" dirty="0"/>
              <a:t> что был разработан УП и добавлены дисциплины</a:t>
            </a:r>
            <a:r>
              <a:rPr lang="en-US" dirty="0"/>
              <a:t>,</a:t>
            </a:r>
            <a:r>
              <a:rPr lang="ru-RU" dirty="0"/>
              <a:t> затем мы подписали соглашение </a:t>
            </a:r>
          </a:p>
          <a:p>
            <a:pPr marL="0" lvl="0" indent="0" algn="l" rtl="0">
              <a:spcBef>
                <a:spcPts val="0"/>
              </a:spcBef>
              <a:spcAft>
                <a:spcPts val="0"/>
              </a:spcAft>
              <a:buNone/>
            </a:pPr>
            <a:r>
              <a:rPr lang="ru-RU" dirty="0"/>
              <a:t>Рассказать о планах: обучения </a:t>
            </a:r>
            <a:r>
              <a:rPr lang="ru-RU" dirty="0" err="1"/>
              <a:t>преподов</a:t>
            </a:r>
            <a:r>
              <a:rPr lang="en-US" dirty="0"/>
              <a:t>,</a:t>
            </a:r>
            <a:r>
              <a:rPr lang="ru-RU" dirty="0"/>
              <a:t> </a:t>
            </a:r>
            <a:r>
              <a:rPr lang="ru-RU" dirty="0" err="1"/>
              <a:t>решам</a:t>
            </a:r>
            <a:r>
              <a:rPr lang="ru-RU" dirty="0"/>
              <a:t> вопрос с софтом и методическим материалом</a:t>
            </a:r>
            <a:endParaRPr dirty="0"/>
          </a:p>
        </p:txBody>
      </p:sp>
      <p:sp>
        <p:nvSpPr>
          <p:cNvPr id="160" name="Google Shape;160;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ru-RU" dirty="0"/>
              <a:t>Рассказать что сделали и перейти на ДПВ</a:t>
            </a:r>
            <a:endParaRPr dirty="0"/>
          </a:p>
        </p:txBody>
      </p:sp>
      <p:sp>
        <p:nvSpPr>
          <p:cNvPr id="160" name="Google Shape;160;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8911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24"/>
        <p:cNvGrpSpPr/>
        <p:nvPr/>
      </p:nvGrpSpPr>
      <p:grpSpPr>
        <a:xfrm>
          <a:off x="0" y="0"/>
          <a:ext cx="0" cy="0"/>
          <a:chOff x="0" y="0"/>
          <a:chExt cx="0" cy="0"/>
        </a:xfrm>
      </p:grpSpPr>
      <p:sp>
        <p:nvSpPr>
          <p:cNvPr id="25" name="Google Shape;25;p21"/>
          <p:cNvSpPr txBox="1">
            <a:spLocks noGrp="1"/>
          </p:cNvSpPr>
          <p:nvPr>
            <p:ph type="title"/>
          </p:nvPr>
        </p:nvSpPr>
        <p:spPr>
          <a:xfrm>
            <a:off x="1620000" y="339725"/>
            <a:ext cx="6913175" cy="369888"/>
          </a:xfrm>
          <a:prstGeom prst="rect">
            <a:avLst/>
          </a:prstGeom>
          <a:noFill/>
          <a:ln>
            <a:noFill/>
          </a:ln>
        </p:spPr>
        <p:txBody>
          <a:bodyPr spcFirstLastPara="1" wrap="square" lIns="54000" tIns="0" rIns="54000" bIns="0" anchor="ctr" anchorCtr="0">
            <a:spAutoFit/>
          </a:bodyPr>
          <a:lstStyle>
            <a:lvl1pPr lvl="0" algn="l">
              <a:spcBef>
                <a:spcPts val="0"/>
              </a:spcBef>
              <a:spcAft>
                <a:spcPts val="0"/>
              </a:spcAft>
              <a:buSzPts val="1400"/>
              <a:buNone/>
              <a:defRPr>
                <a:solidFill>
                  <a:srgbClr val="F1AF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1"/>
          <p:cNvSpPr txBox="1">
            <a:spLocks noGrp="1"/>
          </p:cNvSpPr>
          <p:nvPr>
            <p:ph type="body" idx="1"/>
          </p:nvPr>
        </p:nvSpPr>
        <p:spPr>
          <a:xfrm>
            <a:off x="250825" y="1438275"/>
            <a:ext cx="8642350" cy="2933700"/>
          </a:xfrm>
          <a:prstGeom prst="rect">
            <a:avLst/>
          </a:prstGeom>
          <a:noFill/>
          <a:ln>
            <a:noFill/>
          </a:ln>
        </p:spPr>
        <p:txBody>
          <a:bodyPr spcFirstLastPara="1" wrap="square" lIns="91425" tIns="45700" rIns="91425" bIns="45700" anchor="t" anchorCtr="0">
            <a:noAutofit/>
          </a:bodyPr>
          <a:lstStyle>
            <a:lvl1pPr marL="457200" lvl="0" indent="-355600" algn="l">
              <a:spcBef>
                <a:spcPts val="700"/>
              </a:spcBef>
              <a:spcAft>
                <a:spcPts val="0"/>
              </a:spcAft>
              <a:buClr>
                <a:srgbClr val="F1AF00"/>
              </a:buClr>
              <a:buSzPts val="2000"/>
              <a:buChar char="▪"/>
              <a:defRPr/>
            </a:lvl1pPr>
            <a:lvl2pPr marL="914400" lvl="1" indent="-342900" algn="l">
              <a:spcBef>
                <a:spcPts val="630"/>
              </a:spcBef>
              <a:spcAft>
                <a:spcPts val="0"/>
              </a:spcAft>
              <a:buClr>
                <a:srgbClr val="F1AF00"/>
              </a:buClr>
              <a:buSzPts val="1800"/>
              <a:buFont typeface="Arial"/>
              <a:buChar char="•"/>
              <a:defRPr/>
            </a:lvl2pPr>
            <a:lvl3pPr marL="1371600" lvl="2" indent="-342900" algn="l">
              <a:spcBef>
                <a:spcPts val="630"/>
              </a:spcBef>
              <a:spcAft>
                <a:spcPts val="0"/>
              </a:spcAft>
              <a:buSzPts val="1800"/>
              <a:buChar char="•"/>
              <a:defRPr/>
            </a:lvl3pPr>
            <a:lvl4pPr marL="1828800" lvl="3" indent="-342900" algn="l">
              <a:spcBef>
                <a:spcPts val="630"/>
              </a:spcBef>
              <a:spcAft>
                <a:spcPts val="0"/>
              </a:spcAft>
              <a:buSzPts val="1800"/>
              <a:buChar char="•"/>
              <a:defRPr/>
            </a:lvl4pPr>
            <a:lvl5pPr marL="2286000" lvl="4" indent="-342900" algn="l">
              <a:spcBef>
                <a:spcPts val="63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1"/>
          <p:cNvSpPr txBox="1">
            <a:spLocks noGrp="1"/>
          </p:cNvSpPr>
          <p:nvPr>
            <p:ph type="dt" idx="10"/>
          </p:nvPr>
        </p:nvSpPr>
        <p:spPr>
          <a:xfrm>
            <a:off x="250825" y="4751387"/>
            <a:ext cx="2160587" cy="1524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sz="1000" b="1">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ftr" idx="11"/>
          </p:nvPr>
        </p:nvSpPr>
        <p:spPr>
          <a:xfrm>
            <a:off x="2411412" y="4660900"/>
            <a:ext cx="5905500" cy="26193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sz="800" b="1">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sldNum" idx="12"/>
          </p:nvPr>
        </p:nvSpPr>
        <p:spPr>
          <a:xfrm>
            <a:off x="8101012" y="4741862"/>
            <a:ext cx="765175" cy="152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Пустой слайд">
  <p:cSld name="Пустой слайд">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1620000" y="340296"/>
            <a:ext cx="6886188" cy="369332"/>
          </a:xfrm>
          <a:prstGeom prst="rect">
            <a:avLst/>
          </a:prstGeom>
          <a:noFill/>
          <a:ln>
            <a:noFill/>
          </a:ln>
        </p:spPr>
        <p:txBody>
          <a:bodyPr spcFirstLastPara="1" wrap="square" lIns="54000" tIns="0" rIns="54000" bIns="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6"/>
          <p:cNvSpPr txBox="1">
            <a:spLocks noGrp="1"/>
          </p:cNvSpPr>
          <p:nvPr>
            <p:ph type="dt" idx="10"/>
          </p:nvPr>
        </p:nvSpPr>
        <p:spPr>
          <a:xfrm>
            <a:off x="250825" y="4751387"/>
            <a:ext cx="2160587" cy="1524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sz="1000" b="1">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6"/>
          <p:cNvSpPr txBox="1">
            <a:spLocks noGrp="1"/>
          </p:cNvSpPr>
          <p:nvPr>
            <p:ph type="ftr" idx="11"/>
          </p:nvPr>
        </p:nvSpPr>
        <p:spPr>
          <a:xfrm>
            <a:off x="2411412" y="4660900"/>
            <a:ext cx="5905500" cy="26193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sz="800" b="1">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6"/>
          <p:cNvSpPr txBox="1">
            <a:spLocks noGrp="1"/>
          </p:cNvSpPr>
          <p:nvPr>
            <p:ph type="sldNum" idx="12"/>
          </p:nvPr>
        </p:nvSpPr>
        <p:spPr>
          <a:xfrm>
            <a:off x="8101012" y="4741862"/>
            <a:ext cx="765175" cy="152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Сравнение">
  <p:cSld name="Сравнение">
    <p:spTree>
      <p:nvGrpSpPr>
        <p:cNvPr id="1" name="Shape 30"/>
        <p:cNvGrpSpPr/>
        <p:nvPr/>
      </p:nvGrpSpPr>
      <p:grpSpPr>
        <a:xfrm>
          <a:off x="0" y="0"/>
          <a:ext cx="0" cy="0"/>
          <a:chOff x="0" y="0"/>
          <a:chExt cx="0" cy="0"/>
        </a:xfrm>
      </p:grpSpPr>
      <p:sp>
        <p:nvSpPr>
          <p:cNvPr id="31" name="Google Shape;31;p22"/>
          <p:cNvSpPr txBox="1">
            <a:spLocks noGrp="1"/>
          </p:cNvSpPr>
          <p:nvPr>
            <p:ph type="body" idx="1"/>
          </p:nvPr>
        </p:nvSpPr>
        <p:spPr>
          <a:xfrm>
            <a:off x="250826" y="1260475"/>
            <a:ext cx="4248150" cy="619125"/>
          </a:xfrm>
          <a:prstGeom prst="rect">
            <a:avLst/>
          </a:prstGeom>
          <a:noFill/>
          <a:ln>
            <a:noFill/>
          </a:ln>
        </p:spPr>
        <p:txBody>
          <a:bodyPr spcFirstLastPara="1" wrap="square" lIns="91425" tIns="45700" rIns="91425" bIns="45700" anchor="b" anchorCtr="0">
            <a:noAutofit/>
          </a:bodyPr>
          <a:lstStyle>
            <a:lvl1pPr marL="457200" lvl="0" indent="-228600" algn="l">
              <a:spcBef>
                <a:spcPts val="840"/>
              </a:spcBef>
              <a:spcAft>
                <a:spcPts val="0"/>
              </a:spcAft>
              <a:buSzPts val="2400"/>
              <a:buNone/>
              <a:defRPr sz="2400" b="1">
                <a:solidFill>
                  <a:srgbClr val="F1AF00"/>
                </a:solidFill>
              </a:defRPr>
            </a:lvl1pPr>
            <a:lvl2pPr marL="914400" lvl="1" indent="-228600" algn="l">
              <a:spcBef>
                <a:spcPts val="700"/>
              </a:spcBef>
              <a:spcAft>
                <a:spcPts val="0"/>
              </a:spcAft>
              <a:buSzPts val="2000"/>
              <a:buFont typeface="Arial"/>
              <a:buNone/>
              <a:defRPr sz="2000" b="1"/>
            </a:lvl2pPr>
            <a:lvl3pPr marL="1371600" lvl="2" indent="-228600" algn="l">
              <a:spcBef>
                <a:spcPts val="630"/>
              </a:spcBef>
              <a:spcAft>
                <a:spcPts val="0"/>
              </a:spcAft>
              <a:buSzPts val="1800"/>
              <a:buFont typeface="Arial"/>
              <a:buNone/>
              <a:defRPr sz="1800" b="1"/>
            </a:lvl3pPr>
            <a:lvl4pPr marL="1828800" lvl="3" indent="-228600" algn="l">
              <a:spcBef>
                <a:spcPts val="560"/>
              </a:spcBef>
              <a:spcAft>
                <a:spcPts val="0"/>
              </a:spcAft>
              <a:buSzPts val="1600"/>
              <a:buFont typeface="Arial"/>
              <a:buNone/>
              <a:defRPr sz="1600" b="1"/>
            </a:lvl4pPr>
            <a:lvl5pPr marL="2286000" lvl="4" indent="-228600" algn="l">
              <a:spcBef>
                <a:spcPts val="56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22"/>
          <p:cNvSpPr txBox="1">
            <a:spLocks noGrp="1"/>
          </p:cNvSpPr>
          <p:nvPr>
            <p:ph type="body" idx="2"/>
          </p:nvPr>
        </p:nvSpPr>
        <p:spPr>
          <a:xfrm>
            <a:off x="250826" y="1879600"/>
            <a:ext cx="4248150" cy="2637160"/>
          </a:xfrm>
          <a:prstGeom prst="rect">
            <a:avLst/>
          </a:prstGeom>
          <a:noFill/>
          <a:ln>
            <a:noFill/>
          </a:ln>
        </p:spPr>
        <p:txBody>
          <a:bodyPr spcFirstLastPara="1" wrap="square" lIns="91425" tIns="45700" rIns="91425" bIns="45700" anchor="t" anchorCtr="0">
            <a:noAutofit/>
          </a:bodyPr>
          <a:lstStyle>
            <a:lvl1pPr marL="457200" lvl="0" indent="-342900" algn="l">
              <a:spcBef>
                <a:spcPts val="630"/>
              </a:spcBef>
              <a:spcAft>
                <a:spcPts val="0"/>
              </a:spcAft>
              <a:buSzPts val="1800"/>
              <a:buChar char="▪"/>
              <a:defRPr/>
            </a:lvl1pPr>
            <a:lvl2pPr marL="914400" lvl="1" indent="-342900" algn="l">
              <a:spcBef>
                <a:spcPts val="630"/>
              </a:spcBef>
              <a:spcAft>
                <a:spcPts val="0"/>
              </a:spcAft>
              <a:buSzPts val="1800"/>
              <a:buChar char="•"/>
              <a:defRPr/>
            </a:lvl2pPr>
            <a:lvl3pPr marL="1371600" lvl="2" indent="-342900" algn="l">
              <a:spcBef>
                <a:spcPts val="630"/>
              </a:spcBef>
              <a:spcAft>
                <a:spcPts val="0"/>
              </a:spcAft>
              <a:buSzPts val="1800"/>
              <a:buChar char="•"/>
              <a:defRPr/>
            </a:lvl3pPr>
            <a:lvl4pPr marL="1828800" lvl="3" indent="-342900" algn="l">
              <a:spcBef>
                <a:spcPts val="630"/>
              </a:spcBef>
              <a:spcAft>
                <a:spcPts val="0"/>
              </a:spcAft>
              <a:buSzPts val="1800"/>
              <a:buChar char="•"/>
              <a:defRPr/>
            </a:lvl4pPr>
            <a:lvl5pPr marL="2286000" lvl="4" indent="-342900" algn="l">
              <a:spcBef>
                <a:spcPts val="63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body" idx="3"/>
          </p:nvPr>
        </p:nvSpPr>
        <p:spPr>
          <a:xfrm>
            <a:off x="4629150" y="1260475"/>
            <a:ext cx="4264024" cy="619125"/>
          </a:xfrm>
          <a:prstGeom prst="rect">
            <a:avLst/>
          </a:prstGeom>
          <a:noFill/>
          <a:ln>
            <a:noFill/>
          </a:ln>
        </p:spPr>
        <p:txBody>
          <a:bodyPr spcFirstLastPara="1" wrap="square" lIns="91425" tIns="45700" rIns="91425" bIns="45700" anchor="b" anchorCtr="0">
            <a:noAutofit/>
          </a:bodyPr>
          <a:lstStyle>
            <a:lvl1pPr marL="457200" lvl="0" indent="-228600" algn="l">
              <a:spcBef>
                <a:spcPts val="840"/>
              </a:spcBef>
              <a:spcAft>
                <a:spcPts val="0"/>
              </a:spcAft>
              <a:buSzPts val="2400"/>
              <a:buNone/>
              <a:defRPr sz="2400" b="1">
                <a:solidFill>
                  <a:srgbClr val="F1AF00"/>
                </a:solidFill>
              </a:defRPr>
            </a:lvl1pPr>
            <a:lvl2pPr marL="914400" lvl="1" indent="-228600" algn="l">
              <a:spcBef>
                <a:spcPts val="700"/>
              </a:spcBef>
              <a:spcAft>
                <a:spcPts val="0"/>
              </a:spcAft>
              <a:buSzPts val="2000"/>
              <a:buFont typeface="Arial"/>
              <a:buNone/>
              <a:defRPr sz="2000" b="1"/>
            </a:lvl2pPr>
            <a:lvl3pPr marL="1371600" lvl="2" indent="-228600" algn="l">
              <a:spcBef>
                <a:spcPts val="630"/>
              </a:spcBef>
              <a:spcAft>
                <a:spcPts val="0"/>
              </a:spcAft>
              <a:buSzPts val="1800"/>
              <a:buFont typeface="Arial"/>
              <a:buNone/>
              <a:defRPr sz="1800" b="1"/>
            </a:lvl3pPr>
            <a:lvl4pPr marL="1828800" lvl="3" indent="-228600" algn="l">
              <a:spcBef>
                <a:spcPts val="560"/>
              </a:spcBef>
              <a:spcAft>
                <a:spcPts val="0"/>
              </a:spcAft>
              <a:buSzPts val="1600"/>
              <a:buFont typeface="Arial"/>
              <a:buNone/>
              <a:defRPr sz="1600" b="1"/>
            </a:lvl4pPr>
            <a:lvl5pPr marL="2286000" lvl="4" indent="-228600" algn="l">
              <a:spcBef>
                <a:spcPts val="560"/>
              </a:spcBef>
              <a:spcAft>
                <a:spcPts val="0"/>
              </a:spcAft>
              <a:buClr>
                <a:schemeClr val="dk1"/>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22"/>
          <p:cNvSpPr txBox="1">
            <a:spLocks noGrp="1"/>
          </p:cNvSpPr>
          <p:nvPr>
            <p:ph type="body" idx="4"/>
          </p:nvPr>
        </p:nvSpPr>
        <p:spPr>
          <a:xfrm>
            <a:off x="4629149" y="1879600"/>
            <a:ext cx="4264025" cy="2637160"/>
          </a:xfrm>
          <a:prstGeom prst="rect">
            <a:avLst/>
          </a:prstGeom>
          <a:noFill/>
          <a:ln>
            <a:noFill/>
          </a:ln>
        </p:spPr>
        <p:txBody>
          <a:bodyPr spcFirstLastPara="1" wrap="square" lIns="91425" tIns="45700" rIns="91425" bIns="45700" anchor="t" anchorCtr="0">
            <a:noAutofit/>
          </a:bodyPr>
          <a:lstStyle>
            <a:lvl1pPr marL="457200" lvl="0" indent="-342900" algn="l">
              <a:spcBef>
                <a:spcPts val="630"/>
              </a:spcBef>
              <a:spcAft>
                <a:spcPts val="0"/>
              </a:spcAft>
              <a:buSzPts val="1800"/>
              <a:buChar char="▪"/>
              <a:defRPr/>
            </a:lvl1pPr>
            <a:lvl2pPr marL="914400" lvl="1" indent="-342900" algn="l">
              <a:spcBef>
                <a:spcPts val="630"/>
              </a:spcBef>
              <a:spcAft>
                <a:spcPts val="0"/>
              </a:spcAft>
              <a:buSzPts val="1800"/>
              <a:buChar char="•"/>
              <a:defRPr/>
            </a:lvl2pPr>
            <a:lvl3pPr marL="1371600" lvl="2" indent="-342900" algn="l">
              <a:spcBef>
                <a:spcPts val="630"/>
              </a:spcBef>
              <a:spcAft>
                <a:spcPts val="0"/>
              </a:spcAft>
              <a:buSzPts val="1800"/>
              <a:buChar char="•"/>
              <a:defRPr/>
            </a:lvl3pPr>
            <a:lvl4pPr marL="1828800" lvl="3" indent="-342900" algn="l">
              <a:spcBef>
                <a:spcPts val="630"/>
              </a:spcBef>
              <a:spcAft>
                <a:spcPts val="0"/>
              </a:spcAft>
              <a:buSzPts val="1800"/>
              <a:buChar char="•"/>
              <a:defRPr/>
            </a:lvl4pPr>
            <a:lvl5pPr marL="2286000" lvl="4" indent="-342900" algn="l">
              <a:spcBef>
                <a:spcPts val="63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2"/>
          <p:cNvSpPr txBox="1">
            <a:spLocks noGrp="1"/>
          </p:cNvSpPr>
          <p:nvPr>
            <p:ph type="title"/>
          </p:nvPr>
        </p:nvSpPr>
        <p:spPr>
          <a:xfrm>
            <a:off x="1620000" y="340296"/>
            <a:ext cx="6913174" cy="369332"/>
          </a:xfrm>
          <a:prstGeom prst="rect">
            <a:avLst/>
          </a:prstGeom>
          <a:noFill/>
          <a:ln>
            <a:noFill/>
          </a:ln>
        </p:spPr>
        <p:txBody>
          <a:bodyPr spcFirstLastPara="1" wrap="square" lIns="54000" tIns="0" rIns="54000" bIns="0" anchor="ctr" anchorCtr="0">
            <a:spAutoFit/>
          </a:bodyPr>
          <a:lstStyle>
            <a:lvl1pPr lvl="0" algn="l">
              <a:spcBef>
                <a:spcPts val="0"/>
              </a:spcBef>
              <a:spcAft>
                <a:spcPts val="0"/>
              </a:spcAft>
              <a:buSzPts val="1400"/>
              <a:buNone/>
              <a:defRPr>
                <a:solidFill>
                  <a:srgbClr val="F1AF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2"/>
          <p:cNvSpPr txBox="1">
            <a:spLocks noGrp="1"/>
          </p:cNvSpPr>
          <p:nvPr>
            <p:ph type="dt" idx="10"/>
          </p:nvPr>
        </p:nvSpPr>
        <p:spPr>
          <a:xfrm>
            <a:off x="250825" y="4751387"/>
            <a:ext cx="2160587" cy="152400"/>
          </a:xfrm>
          <a:prstGeom prst="rect">
            <a:avLst/>
          </a:prstGeom>
          <a:noFill/>
          <a:ln>
            <a:noFill/>
          </a:ln>
        </p:spPr>
        <p:txBody>
          <a:bodyPr spcFirstLastPara="1" wrap="square" lIns="0" tIns="0" rIns="0" bIns="0" anchor="ctr" anchorCtr="0">
            <a:spAutoFit/>
          </a:bodyPr>
          <a:lstStyle>
            <a:lvl1pPr lvl="0" algn="l">
              <a:lnSpc>
                <a:spcPct val="100000"/>
              </a:lnSpc>
              <a:spcBef>
                <a:spcPts val="0"/>
              </a:spcBef>
              <a:spcAft>
                <a:spcPts val="0"/>
              </a:spcAft>
              <a:buSzPts val="1400"/>
              <a:buNone/>
              <a:defRPr sz="1000" b="1">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2"/>
          <p:cNvSpPr txBox="1">
            <a:spLocks noGrp="1"/>
          </p:cNvSpPr>
          <p:nvPr>
            <p:ph type="ftr" idx="11"/>
          </p:nvPr>
        </p:nvSpPr>
        <p:spPr>
          <a:xfrm>
            <a:off x="2411412" y="4660900"/>
            <a:ext cx="5905500" cy="261937"/>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1400"/>
              <a:buNone/>
              <a:defRPr sz="800" b="1">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sldNum" idx="12"/>
          </p:nvPr>
        </p:nvSpPr>
        <p:spPr>
          <a:xfrm>
            <a:off x="8101012" y="4741862"/>
            <a:ext cx="765175" cy="1524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1000"/>
              <a:buFont typeface="Arial"/>
              <a:buNone/>
              <a:defRPr sz="1000" b="1" i="0" u="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4853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Титульный слайд" type="title">
  <p:cSld name="TITLE">
    <p:spTree>
      <p:nvGrpSpPr>
        <p:cNvPr id="1" name="Shape 83"/>
        <p:cNvGrpSpPr/>
        <p:nvPr/>
      </p:nvGrpSpPr>
      <p:grpSpPr>
        <a:xfrm>
          <a:off x="0" y="0"/>
          <a:ext cx="0" cy="0"/>
          <a:chOff x="0" y="0"/>
          <a:chExt cx="0" cy="0"/>
        </a:xfrm>
      </p:grpSpPr>
      <p:sp>
        <p:nvSpPr>
          <p:cNvPr id="84" name="Google Shape;84;p18"/>
          <p:cNvSpPr txBox="1">
            <a:spLocks noGrp="1"/>
          </p:cNvSpPr>
          <p:nvPr>
            <p:ph type="ctrTitle"/>
          </p:nvPr>
        </p:nvSpPr>
        <p:spPr>
          <a:xfrm>
            <a:off x="971600" y="1800200"/>
            <a:ext cx="6136318" cy="369332"/>
          </a:xfrm>
          <a:prstGeom prst="rect">
            <a:avLst/>
          </a:prstGeom>
          <a:noFill/>
          <a:ln>
            <a:noFill/>
          </a:ln>
        </p:spPr>
        <p:txBody>
          <a:bodyPr spcFirstLastPara="1" wrap="square" lIns="54000" tIns="0" rIns="54000" bIns="0" anchor="b" anchorCtr="0">
            <a:spAutoFit/>
          </a:bodyPr>
          <a:lstStyle>
            <a:lvl1pPr lvl="0" algn="l">
              <a:spcBef>
                <a:spcPts val="0"/>
              </a:spcBef>
              <a:spcAft>
                <a:spcPts val="0"/>
              </a:spcAft>
              <a:buSzPts val="1400"/>
              <a:buNone/>
              <a:defRPr sz="2400">
                <a:solidFill>
                  <a:srgbClr val="F1AF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8"/>
          <p:cNvSpPr txBox="1">
            <a:spLocks noGrp="1"/>
          </p:cNvSpPr>
          <p:nvPr>
            <p:ph type="subTitle" idx="1"/>
          </p:nvPr>
        </p:nvSpPr>
        <p:spPr>
          <a:xfrm>
            <a:off x="971600" y="2701925"/>
            <a:ext cx="7029400" cy="1243013"/>
          </a:xfrm>
          <a:prstGeom prst="rect">
            <a:avLst/>
          </a:prstGeom>
          <a:noFill/>
          <a:ln>
            <a:noFill/>
          </a:ln>
        </p:spPr>
        <p:txBody>
          <a:bodyPr spcFirstLastPara="1" wrap="square" lIns="91425" tIns="45700" rIns="91425" bIns="45700" anchor="t" anchorCtr="0">
            <a:noAutofit/>
          </a:bodyPr>
          <a:lstStyle>
            <a:lvl1pPr lvl="0" algn="l">
              <a:spcBef>
                <a:spcPts val="630"/>
              </a:spcBef>
              <a:spcAft>
                <a:spcPts val="0"/>
              </a:spcAft>
              <a:buSzPts val="1800"/>
              <a:buNone/>
              <a:defRPr sz="1800"/>
            </a:lvl1pPr>
            <a:lvl2pPr lvl="1" algn="ctr">
              <a:spcBef>
                <a:spcPts val="700"/>
              </a:spcBef>
              <a:spcAft>
                <a:spcPts val="0"/>
              </a:spcAft>
              <a:buSzPts val="2000"/>
              <a:buFont typeface="Arial"/>
              <a:buNone/>
              <a:defRPr sz="2000"/>
            </a:lvl2pPr>
            <a:lvl3pPr lvl="2" algn="ctr">
              <a:spcBef>
                <a:spcPts val="630"/>
              </a:spcBef>
              <a:spcAft>
                <a:spcPts val="0"/>
              </a:spcAft>
              <a:buSzPts val="1800"/>
              <a:buFont typeface="Arial"/>
              <a:buNone/>
              <a:defRPr sz="1800"/>
            </a:lvl3pPr>
            <a:lvl4pPr lvl="3" algn="ctr">
              <a:spcBef>
                <a:spcPts val="560"/>
              </a:spcBef>
              <a:spcAft>
                <a:spcPts val="0"/>
              </a:spcAft>
              <a:buSzPts val="1600"/>
              <a:buFont typeface="Arial"/>
              <a:buNone/>
              <a:defRPr sz="1600"/>
            </a:lvl4pPr>
            <a:lvl5pPr lvl="4" algn="ctr">
              <a:spcBef>
                <a:spcPts val="560"/>
              </a:spcBef>
              <a:spcAft>
                <a:spcPts val="0"/>
              </a:spcAft>
              <a:buClr>
                <a:schemeClr val="dk1"/>
              </a:buClr>
              <a:buSzPts val="1600"/>
              <a:buFont typeface="Arial"/>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Титульный слайд" type="title">
  <p:cSld name="TITLE">
    <p:spTree>
      <p:nvGrpSpPr>
        <p:cNvPr id="1" name="Shape 105"/>
        <p:cNvGrpSpPr/>
        <p:nvPr/>
      </p:nvGrpSpPr>
      <p:grpSpPr>
        <a:xfrm>
          <a:off x="0" y="0"/>
          <a:ext cx="0" cy="0"/>
          <a:chOff x="0" y="0"/>
          <a:chExt cx="0" cy="0"/>
        </a:xfrm>
      </p:grpSpPr>
      <p:sp>
        <p:nvSpPr>
          <p:cNvPr id="106" name="Google Shape;106;p25"/>
          <p:cNvSpPr txBox="1">
            <a:spLocks noGrp="1"/>
          </p:cNvSpPr>
          <p:nvPr>
            <p:ph type="ctrTitle"/>
          </p:nvPr>
        </p:nvSpPr>
        <p:spPr>
          <a:xfrm>
            <a:off x="251520" y="2095277"/>
            <a:ext cx="8640960" cy="549275"/>
          </a:xfrm>
          <a:prstGeom prst="rect">
            <a:avLst/>
          </a:prstGeom>
          <a:noFill/>
          <a:ln>
            <a:noFill/>
          </a:ln>
        </p:spPr>
        <p:txBody>
          <a:bodyPr spcFirstLastPara="1" wrap="square" lIns="54000" tIns="0" rIns="54000" bIns="0" anchor="ctr" anchorCtr="0">
            <a:spAutoFit/>
          </a:bodyPr>
          <a:lstStyle>
            <a:lvl1pPr lvl="0" algn="ctr">
              <a:spcBef>
                <a:spcPts val="0"/>
              </a:spcBef>
              <a:spcAft>
                <a:spcPts val="0"/>
              </a:spcAft>
              <a:buSzPts val="1400"/>
              <a:buNone/>
              <a:defRPr sz="3600">
                <a:solidFill>
                  <a:srgbClr val="40404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1476375" y="339725"/>
            <a:ext cx="7200900" cy="369887"/>
          </a:xfrm>
          <a:prstGeom prst="rect">
            <a:avLst/>
          </a:prstGeom>
          <a:noFill/>
          <a:ln>
            <a:noFill/>
          </a:ln>
        </p:spPr>
        <p:txBody>
          <a:bodyPr spcFirstLastPara="1" wrap="square" lIns="54000" tIns="0" rIns="54000" bIns="0" anchor="ctr" anchorCtr="0">
            <a:spAutoFit/>
          </a:bodyPr>
          <a:lstStyle>
            <a:lvl1pPr marR="0" lvl="0" algn="l" rtl="0">
              <a:spcBef>
                <a:spcPts val="0"/>
              </a:spcBef>
              <a:spcAft>
                <a:spcPts val="0"/>
              </a:spcAft>
              <a:buSzPts val="1400"/>
              <a:buNone/>
              <a:defRPr sz="2400" b="1" i="0" u="none" strike="noStrike" cap="none">
                <a:solidFill>
                  <a:srgbClr val="F1AF00"/>
                </a:solidFill>
                <a:latin typeface="Arial"/>
                <a:ea typeface="Arial"/>
                <a:cs typeface="Arial"/>
                <a:sym typeface="Arial"/>
              </a:defRPr>
            </a:lvl1pPr>
            <a:lvl2pPr marR="0" lvl="1" algn="l" rtl="0">
              <a:spcBef>
                <a:spcPts val="0"/>
              </a:spcBef>
              <a:spcAft>
                <a:spcPts val="0"/>
              </a:spcAft>
              <a:buSzPts val="1400"/>
              <a:buNone/>
              <a:defRPr sz="2400" b="1" i="0" u="none" strike="noStrike" cap="none">
                <a:solidFill>
                  <a:srgbClr val="F1AF00"/>
                </a:solidFill>
                <a:latin typeface="Arial"/>
                <a:ea typeface="Arial"/>
                <a:cs typeface="Arial"/>
                <a:sym typeface="Arial"/>
              </a:defRPr>
            </a:lvl2pPr>
            <a:lvl3pPr marR="0" lvl="2" algn="l" rtl="0">
              <a:spcBef>
                <a:spcPts val="0"/>
              </a:spcBef>
              <a:spcAft>
                <a:spcPts val="0"/>
              </a:spcAft>
              <a:buSzPts val="1400"/>
              <a:buNone/>
              <a:defRPr sz="2400" b="1" i="0" u="none" strike="noStrike" cap="none">
                <a:solidFill>
                  <a:srgbClr val="F1AF00"/>
                </a:solidFill>
                <a:latin typeface="Arial"/>
                <a:ea typeface="Arial"/>
                <a:cs typeface="Arial"/>
                <a:sym typeface="Arial"/>
              </a:defRPr>
            </a:lvl3pPr>
            <a:lvl4pPr marR="0" lvl="3" algn="l" rtl="0">
              <a:spcBef>
                <a:spcPts val="0"/>
              </a:spcBef>
              <a:spcAft>
                <a:spcPts val="0"/>
              </a:spcAft>
              <a:buSzPts val="1400"/>
              <a:buNone/>
              <a:defRPr sz="2400" b="1" i="0" u="none" strike="noStrike" cap="none">
                <a:solidFill>
                  <a:srgbClr val="F1AF00"/>
                </a:solidFill>
                <a:latin typeface="Arial"/>
                <a:ea typeface="Arial"/>
                <a:cs typeface="Arial"/>
                <a:sym typeface="Arial"/>
              </a:defRPr>
            </a:lvl4pPr>
            <a:lvl5pPr marR="0" lvl="4" algn="l" rtl="0">
              <a:spcBef>
                <a:spcPts val="0"/>
              </a:spcBef>
              <a:spcAft>
                <a:spcPts val="0"/>
              </a:spcAft>
              <a:buSzPts val="1400"/>
              <a:buNone/>
              <a:defRPr sz="2400" b="1" i="0" u="none" strike="noStrike" cap="none">
                <a:solidFill>
                  <a:srgbClr val="F1AF00"/>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rgbClr val="0F5D9B"/>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rgbClr val="0F5D9B"/>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rgbClr val="0F5D9B"/>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rgbClr val="0F5D9B"/>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250825" y="1438275"/>
            <a:ext cx="5761037" cy="29337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700"/>
              </a:spcBef>
              <a:spcAft>
                <a:spcPts val="0"/>
              </a:spcAft>
              <a:buClr>
                <a:srgbClr val="F1AF00"/>
              </a:buClr>
              <a:buSzPts val="2000"/>
              <a:buFont typeface="Noto Sans Symbols"/>
              <a:buChar char="▪"/>
              <a:defRPr sz="2000" b="0" i="0" u="none" strike="noStrike" cap="none">
                <a:solidFill>
                  <a:schemeClr val="dk1"/>
                </a:solidFill>
                <a:latin typeface="Arial"/>
                <a:ea typeface="Arial"/>
                <a:cs typeface="Arial"/>
                <a:sym typeface="Arial"/>
              </a:defRPr>
            </a:lvl1pPr>
            <a:lvl2pPr marL="914400" marR="0" lvl="1" indent="-342900" algn="l" rtl="0">
              <a:spcBef>
                <a:spcPts val="630"/>
              </a:spcBef>
              <a:spcAft>
                <a:spcPts val="0"/>
              </a:spcAft>
              <a:buClr>
                <a:srgbClr val="F1AF0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spcBef>
                <a:spcPts val="56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56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49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1"/>
          <p:cNvSpPr txBox="1">
            <a:spLocks noGrp="1"/>
          </p:cNvSpPr>
          <p:nvPr>
            <p:ph type="dt" idx="10"/>
          </p:nvPr>
        </p:nvSpPr>
        <p:spPr>
          <a:xfrm>
            <a:off x="250825" y="4751387"/>
            <a:ext cx="2160587" cy="152400"/>
          </a:xfrm>
          <a:prstGeom prst="rect">
            <a:avLst/>
          </a:prstGeom>
          <a:noFill/>
          <a:ln>
            <a:noFill/>
          </a:ln>
        </p:spPr>
        <p:txBody>
          <a:bodyPr spcFirstLastPara="1" wrap="square" lIns="0" tIns="0" rIns="0" bIns="0" anchor="ctr" anchorCtr="0">
            <a:spAutoFit/>
          </a:bodyPr>
          <a:lstStyle>
            <a:lvl1pPr marR="0" lvl="0" algn="l" rtl="0">
              <a:lnSpc>
                <a:spcPct val="100000"/>
              </a:lnSpc>
              <a:spcBef>
                <a:spcPts val="0"/>
              </a:spcBef>
              <a:spcAft>
                <a:spcPts val="0"/>
              </a:spcAft>
              <a:buSzPts val="1400"/>
              <a:buNone/>
              <a:defRPr sz="1000" b="1"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1"/>
          <p:cNvSpPr txBox="1">
            <a:spLocks noGrp="1"/>
          </p:cNvSpPr>
          <p:nvPr>
            <p:ph type="ftr" idx="11"/>
          </p:nvPr>
        </p:nvSpPr>
        <p:spPr>
          <a:xfrm>
            <a:off x="2411412" y="4660900"/>
            <a:ext cx="5905500" cy="261937"/>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SzPts val="1400"/>
              <a:buNone/>
              <a:defRPr sz="800" b="1"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1"/>
          <p:cNvSpPr txBox="1">
            <a:spLocks noGrp="1"/>
          </p:cNvSpPr>
          <p:nvPr>
            <p:ph type="sldNum" idx="12"/>
          </p:nvPr>
        </p:nvSpPr>
        <p:spPr>
          <a:xfrm>
            <a:off x="8101012" y="4741862"/>
            <a:ext cx="765175" cy="1524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7F7F7F"/>
              </a:buClr>
              <a:buSzPts val="1000"/>
              <a:buFont typeface="Arial"/>
              <a:buNone/>
              <a:defRPr sz="1000" b="1"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b="0">
              <a:solidFill>
                <a:srgbClr val="000000"/>
              </a:solidFill>
            </a:endParaRPr>
          </a:p>
        </p:txBody>
      </p:sp>
      <p:cxnSp>
        <p:nvCxnSpPr>
          <p:cNvPr id="15" name="Google Shape;15;p11"/>
          <p:cNvCxnSpPr/>
          <p:nvPr/>
        </p:nvCxnSpPr>
        <p:spPr>
          <a:xfrm>
            <a:off x="250825" y="4589462"/>
            <a:ext cx="8642350" cy="0"/>
          </a:xfrm>
          <a:prstGeom prst="straightConnector1">
            <a:avLst/>
          </a:prstGeom>
          <a:noFill/>
          <a:ln w="9525" cap="flat" cmpd="sng">
            <a:solidFill>
              <a:srgbClr val="F1AF00"/>
            </a:solidFill>
            <a:prstDash val="solid"/>
            <a:miter lim="800000"/>
            <a:headEnd type="none" w="med" len="med"/>
            <a:tailEnd type="none" w="med" len="med"/>
          </a:ln>
        </p:spPr>
      </p:cxnSp>
      <p:pic>
        <p:nvPicPr>
          <p:cNvPr id="16" name="Google Shape;16;p11"/>
          <p:cNvPicPr preferRelativeResize="0"/>
          <p:nvPr/>
        </p:nvPicPr>
        <p:blipFill rotWithShape="1">
          <a:blip r:embed="rId5">
            <a:alphaModFix/>
          </a:blip>
          <a:srcRect/>
          <a:stretch/>
        </p:blipFill>
        <p:spPr>
          <a:xfrm>
            <a:off x="179387" y="233362"/>
            <a:ext cx="863600" cy="5762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3" r:id="rId2"/>
    <p:sldLayoutId id="2147483664"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cxnSp>
        <p:nvCxnSpPr>
          <p:cNvPr id="75" name="Google Shape;75;p17"/>
          <p:cNvCxnSpPr/>
          <p:nvPr/>
        </p:nvCxnSpPr>
        <p:spPr>
          <a:xfrm>
            <a:off x="250825" y="4589462"/>
            <a:ext cx="8642350" cy="0"/>
          </a:xfrm>
          <a:prstGeom prst="straightConnector1">
            <a:avLst/>
          </a:prstGeom>
          <a:noFill/>
          <a:ln w="9525" cap="flat" cmpd="sng">
            <a:solidFill>
              <a:srgbClr val="F1AF00"/>
            </a:solidFill>
            <a:prstDash val="solid"/>
            <a:miter lim="800000"/>
            <a:headEnd type="none" w="med" len="med"/>
            <a:tailEnd type="none" w="med" len="med"/>
          </a:ln>
        </p:spPr>
      </p:cxnSp>
      <p:pic>
        <p:nvPicPr>
          <p:cNvPr id="76" name="Google Shape;76;p17"/>
          <p:cNvPicPr preferRelativeResize="0"/>
          <p:nvPr/>
        </p:nvPicPr>
        <p:blipFill rotWithShape="1">
          <a:blip r:embed="rId3">
            <a:alphaModFix/>
          </a:blip>
          <a:srcRect/>
          <a:stretch/>
        </p:blipFill>
        <p:spPr>
          <a:xfrm>
            <a:off x="179387" y="233362"/>
            <a:ext cx="863600" cy="576262"/>
          </a:xfrm>
          <a:prstGeom prst="rect">
            <a:avLst/>
          </a:prstGeom>
          <a:noFill/>
          <a:ln>
            <a:noFill/>
          </a:ln>
        </p:spPr>
      </p:pic>
      <p:pic>
        <p:nvPicPr>
          <p:cNvPr id="77" name="Google Shape;77;p17"/>
          <p:cNvPicPr preferRelativeResize="0"/>
          <p:nvPr/>
        </p:nvPicPr>
        <p:blipFill rotWithShape="1">
          <a:blip r:embed="rId4">
            <a:alphaModFix/>
          </a:blip>
          <a:srcRect/>
          <a:stretch/>
        </p:blipFill>
        <p:spPr>
          <a:xfrm>
            <a:off x="0" y="0"/>
            <a:ext cx="9144000" cy="5145087"/>
          </a:xfrm>
          <a:prstGeom prst="rect">
            <a:avLst/>
          </a:prstGeom>
          <a:noFill/>
          <a:ln>
            <a:noFill/>
          </a:ln>
        </p:spPr>
      </p:pic>
      <p:sp>
        <p:nvSpPr>
          <p:cNvPr id="78" name="Google Shape;78;p17"/>
          <p:cNvSpPr txBox="1"/>
          <p:nvPr/>
        </p:nvSpPr>
        <p:spPr>
          <a:xfrm>
            <a:off x="1979612" y="280987"/>
            <a:ext cx="6408737" cy="492125"/>
          </a:xfrm>
          <a:prstGeom prst="rect">
            <a:avLst/>
          </a:prstGeom>
          <a:noFill/>
          <a:ln>
            <a:noFill/>
          </a:ln>
        </p:spPr>
        <p:txBody>
          <a:bodyPr spcFirstLastPara="1" wrap="square" lIns="54000" tIns="0" rIns="54000" bIns="0" anchor="ctr" anchorCtr="0">
            <a:spAutoFit/>
          </a:bodyPr>
          <a:lstStyle/>
          <a:p>
            <a:pPr marL="0" marR="0" lvl="0" indent="0" algn="l" rtl="0">
              <a:lnSpc>
                <a:spcPct val="100000"/>
              </a:lnSpc>
              <a:spcBef>
                <a:spcPts val="0"/>
              </a:spcBef>
              <a:spcAft>
                <a:spcPts val="0"/>
              </a:spcAft>
              <a:buClr>
                <a:srgbClr val="404040"/>
              </a:buClr>
              <a:buSzPts val="1600"/>
              <a:buFont typeface="Arial"/>
              <a:buNone/>
            </a:pPr>
            <a:r>
              <a:rPr lang="en-US" sz="1600" b="1" i="0" u="none" strike="noStrike" cap="none">
                <a:solidFill>
                  <a:srgbClr val="404040"/>
                </a:solidFill>
                <a:latin typeface="Arial"/>
                <a:ea typeface="Arial"/>
                <a:cs typeface="Arial"/>
                <a:sym typeface="Arial"/>
              </a:rPr>
              <a:t>XXIII международная научно-практическая конференция </a:t>
            </a:r>
            <a:br>
              <a:rPr lang="en-US" sz="1600" b="1" i="0" u="none" strike="noStrike" cap="none">
                <a:solidFill>
                  <a:srgbClr val="404040"/>
                </a:solidFill>
                <a:latin typeface="Arial"/>
                <a:ea typeface="Arial"/>
                <a:cs typeface="Arial"/>
                <a:sym typeface="Arial"/>
              </a:rPr>
            </a:br>
            <a:r>
              <a:rPr lang="en-US" sz="1600" b="1" i="0" u="none" strike="noStrike" cap="none">
                <a:solidFill>
                  <a:srgbClr val="404040"/>
                </a:solidFill>
                <a:latin typeface="Arial"/>
                <a:ea typeface="Arial"/>
                <a:cs typeface="Arial"/>
                <a:sym typeface="Arial"/>
              </a:rPr>
              <a:t>НОВЫЕ ИНФОРМАЦИОННЫЕ ТЕХНОЛОГИИ В ОБРАЗОВАНИИ </a:t>
            </a:r>
            <a:endParaRPr/>
          </a:p>
        </p:txBody>
      </p:sp>
      <p:pic>
        <p:nvPicPr>
          <p:cNvPr id="79" name="Google Shape;79;p17"/>
          <p:cNvPicPr preferRelativeResize="0"/>
          <p:nvPr/>
        </p:nvPicPr>
        <p:blipFill rotWithShape="1">
          <a:blip r:embed="rId5">
            <a:alphaModFix/>
          </a:blip>
          <a:srcRect/>
          <a:stretch/>
        </p:blipFill>
        <p:spPr>
          <a:xfrm>
            <a:off x="406400" y="334962"/>
            <a:ext cx="576262" cy="384175"/>
          </a:xfrm>
          <a:prstGeom prst="rect">
            <a:avLst/>
          </a:prstGeom>
          <a:noFill/>
          <a:ln>
            <a:noFill/>
          </a:ln>
        </p:spPr>
      </p:pic>
      <p:sp>
        <p:nvSpPr>
          <p:cNvPr id="80" name="Google Shape;80;p17"/>
          <p:cNvSpPr txBox="1"/>
          <p:nvPr/>
        </p:nvSpPr>
        <p:spPr>
          <a:xfrm>
            <a:off x="7885112" y="4156075"/>
            <a:ext cx="1077912" cy="739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04040"/>
              </a:buClr>
              <a:buSzPts val="1400"/>
              <a:buFont typeface="Arial"/>
              <a:buNone/>
            </a:pPr>
            <a:r>
              <a:rPr lang="en-US" sz="1400" b="1" i="0" u="none" strike="noStrike" cap="none">
                <a:solidFill>
                  <a:srgbClr val="404040"/>
                </a:solidFill>
                <a:latin typeface="Arial"/>
                <a:ea typeface="Arial"/>
                <a:cs typeface="Arial"/>
                <a:sym typeface="Arial"/>
              </a:rPr>
              <a:t>31.01.2023</a:t>
            </a:r>
            <a:endParaRPr/>
          </a:p>
          <a:p>
            <a:pPr marL="0" marR="0" lvl="0" indent="0" algn="ctr" rtl="0">
              <a:lnSpc>
                <a:spcPct val="100000"/>
              </a:lnSpc>
              <a:spcBef>
                <a:spcPts val="0"/>
              </a:spcBef>
              <a:spcAft>
                <a:spcPts val="0"/>
              </a:spcAft>
              <a:buClr>
                <a:srgbClr val="404040"/>
              </a:buClr>
              <a:buSzPts val="1400"/>
              <a:buFont typeface="Arial"/>
              <a:buNone/>
            </a:pPr>
            <a:r>
              <a:rPr lang="en-US" sz="1400" b="1" i="0" u="none" strike="noStrike" cap="none">
                <a:solidFill>
                  <a:srgbClr val="404040"/>
                </a:solidFill>
                <a:latin typeface="Arial"/>
                <a:ea typeface="Arial"/>
                <a:cs typeface="Arial"/>
                <a:sym typeface="Arial"/>
              </a:rPr>
              <a:t>–</a:t>
            </a:r>
            <a:br>
              <a:rPr lang="en-US" sz="1400" b="1" i="0" u="none" strike="noStrike" cap="none">
                <a:solidFill>
                  <a:srgbClr val="404040"/>
                </a:solidFill>
                <a:latin typeface="Arial"/>
                <a:ea typeface="Arial"/>
                <a:cs typeface="Arial"/>
                <a:sym typeface="Arial"/>
              </a:rPr>
            </a:br>
            <a:r>
              <a:rPr lang="en-US" sz="1400" b="1" i="0" u="none" strike="noStrike" cap="none">
                <a:solidFill>
                  <a:srgbClr val="404040"/>
                </a:solidFill>
                <a:latin typeface="Arial"/>
                <a:ea typeface="Arial"/>
                <a:cs typeface="Arial"/>
                <a:sym typeface="Arial"/>
              </a:rPr>
              <a:t>01.02.2023</a:t>
            </a:r>
            <a:endParaRPr/>
          </a:p>
        </p:txBody>
      </p:sp>
      <p:sp>
        <p:nvSpPr>
          <p:cNvPr id="81" name="Google Shape;81;p17"/>
          <p:cNvSpPr txBox="1">
            <a:spLocks noGrp="1"/>
          </p:cNvSpPr>
          <p:nvPr>
            <p:ph type="title"/>
          </p:nvPr>
        </p:nvSpPr>
        <p:spPr>
          <a:xfrm>
            <a:off x="1476375" y="339725"/>
            <a:ext cx="7200900" cy="369887"/>
          </a:xfrm>
          <a:prstGeom prst="rect">
            <a:avLst/>
          </a:prstGeom>
          <a:noFill/>
          <a:ln>
            <a:noFill/>
          </a:ln>
        </p:spPr>
        <p:txBody>
          <a:bodyPr spcFirstLastPara="1" wrap="square" lIns="54000" tIns="0" rIns="54000" bIns="0" anchor="ctr" anchorCtr="0">
            <a:spAutoFit/>
          </a:bodyPr>
          <a:lstStyle>
            <a:lvl1pPr marR="0" lvl="0" algn="l" rtl="0">
              <a:spcBef>
                <a:spcPts val="0"/>
              </a:spcBef>
              <a:spcAft>
                <a:spcPts val="0"/>
              </a:spcAft>
              <a:buSzPts val="1400"/>
              <a:buNone/>
              <a:defRPr sz="2400" b="1" i="0" u="none" strike="noStrike" cap="none">
                <a:solidFill>
                  <a:srgbClr val="F1AF00"/>
                </a:solidFill>
                <a:latin typeface="Arial"/>
                <a:ea typeface="Arial"/>
                <a:cs typeface="Arial"/>
                <a:sym typeface="Arial"/>
              </a:defRPr>
            </a:lvl1pPr>
            <a:lvl2pPr marR="0" lvl="1" algn="l" rtl="0">
              <a:spcBef>
                <a:spcPts val="0"/>
              </a:spcBef>
              <a:spcAft>
                <a:spcPts val="0"/>
              </a:spcAft>
              <a:buSzPts val="1400"/>
              <a:buNone/>
              <a:defRPr sz="2400" b="1" i="0" u="none" strike="noStrike" cap="none">
                <a:solidFill>
                  <a:srgbClr val="F1AF00"/>
                </a:solidFill>
                <a:latin typeface="Arial"/>
                <a:ea typeface="Arial"/>
                <a:cs typeface="Arial"/>
                <a:sym typeface="Arial"/>
              </a:defRPr>
            </a:lvl2pPr>
            <a:lvl3pPr marR="0" lvl="2" algn="l" rtl="0">
              <a:spcBef>
                <a:spcPts val="0"/>
              </a:spcBef>
              <a:spcAft>
                <a:spcPts val="0"/>
              </a:spcAft>
              <a:buSzPts val="1400"/>
              <a:buNone/>
              <a:defRPr sz="2400" b="1" i="0" u="none" strike="noStrike" cap="none">
                <a:solidFill>
                  <a:srgbClr val="F1AF00"/>
                </a:solidFill>
                <a:latin typeface="Arial"/>
                <a:ea typeface="Arial"/>
                <a:cs typeface="Arial"/>
                <a:sym typeface="Arial"/>
              </a:defRPr>
            </a:lvl3pPr>
            <a:lvl4pPr marR="0" lvl="3" algn="l" rtl="0">
              <a:spcBef>
                <a:spcPts val="0"/>
              </a:spcBef>
              <a:spcAft>
                <a:spcPts val="0"/>
              </a:spcAft>
              <a:buSzPts val="1400"/>
              <a:buNone/>
              <a:defRPr sz="2400" b="1" i="0" u="none" strike="noStrike" cap="none">
                <a:solidFill>
                  <a:srgbClr val="F1AF00"/>
                </a:solidFill>
                <a:latin typeface="Arial"/>
                <a:ea typeface="Arial"/>
                <a:cs typeface="Arial"/>
                <a:sym typeface="Arial"/>
              </a:defRPr>
            </a:lvl4pPr>
            <a:lvl5pPr marR="0" lvl="4" algn="l" rtl="0">
              <a:spcBef>
                <a:spcPts val="0"/>
              </a:spcBef>
              <a:spcAft>
                <a:spcPts val="0"/>
              </a:spcAft>
              <a:buSzPts val="1400"/>
              <a:buNone/>
              <a:defRPr sz="2400" b="1" i="0" u="none" strike="noStrike" cap="none">
                <a:solidFill>
                  <a:srgbClr val="F1AF00"/>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rgbClr val="0F5D9B"/>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rgbClr val="0F5D9B"/>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rgbClr val="0F5D9B"/>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rgbClr val="0F5D9B"/>
                </a:solidFill>
                <a:latin typeface="Arial"/>
                <a:ea typeface="Arial"/>
                <a:cs typeface="Arial"/>
                <a:sym typeface="Arial"/>
              </a:defRPr>
            </a:lvl9pPr>
          </a:lstStyle>
          <a:p>
            <a:endParaRPr/>
          </a:p>
        </p:txBody>
      </p:sp>
      <p:sp>
        <p:nvSpPr>
          <p:cNvPr id="82" name="Google Shape;82;p17"/>
          <p:cNvSpPr txBox="1">
            <a:spLocks noGrp="1"/>
          </p:cNvSpPr>
          <p:nvPr>
            <p:ph type="body" idx="1"/>
          </p:nvPr>
        </p:nvSpPr>
        <p:spPr>
          <a:xfrm>
            <a:off x="250825" y="1438275"/>
            <a:ext cx="5761037" cy="29337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700"/>
              </a:spcBef>
              <a:spcAft>
                <a:spcPts val="0"/>
              </a:spcAft>
              <a:buClr>
                <a:srgbClr val="F1AF00"/>
              </a:buClr>
              <a:buSzPts val="2000"/>
              <a:buFont typeface="Noto Sans Symbols"/>
              <a:buChar char="▪"/>
              <a:defRPr sz="2000" b="0" i="0" u="none" strike="noStrike" cap="none">
                <a:solidFill>
                  <a:schemeClr val="dk1"/>
                </a:solidFill>
                <a:latin typeface="Arial"/>
                <a:ea typeface="Arial"/>
                <a:cs typeface="Arial"/>
                <a:sym typeface="Arial"/>
              </a:defRPr>
            </a:lvl1pPr>
            <a:lvl2pPr marL="914400" marR="0" lvl="1" indent="-342900" algn="l" rtl="0">
              <a:spcBef>
                <a:spcPts val="630"/>
              </a:spcBef>
              <a:spcAft>
                <a:spcPts val="0"/>
              </a:spcAft>
              <a:buClr>
                <a:srgbClr val="F1AF0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spcBef>
                <a:spcPts val="56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56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49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cxnSp>
        <p:nvCxnSpPr>
          <p:cNvPr id="99" name="Google Shape;99;p24"/>
          <p:cNvCxnSpPr/>
          <p:nvPr/>
        </p:nvCxnSpPr>
        <p:spPr>
          <a:xfrm>
            <a:off x="250825" y="4589462"/>
            <a:ext cx="8642350" cy="0"/>
          </a:xfrm>
          <a:prstGeom prst="straightConnector1">
            <a:avLst/>
          </a:prstGeom>
          <a:noFill/>
          <a:ln w="9525" cap="flat" cmpd="sng">
            <a:solidFill>
              <a:srgbClr val="F1AF00"/>
            </a:solidFill>
            <a:prstDash val="solid"/>
            <a:miter lim="800000"/>
            <a:headEnd type="none" w="med" len="med"/>
            <a:tailEnd type="none" w="med" len="med"/>
          </a:ln>
        </p:spPr>
      </p:cxnSp>
      <p:pic>
        <p:nvPicPr>
          <p:cNvPr id="100" name="Google Shape;100;p24"/>
          <p:cNvPicPr preferRelativeResize="0"/>
          <p:nvPr/>
        </p:nvPicPr>
        <p:blipFill rotWithShape="1">
          <a:blip r:embed="rId3">
            <a:alphaModFix/>
          </a:blip>
          <a:srcRect/>
          <a:stretch/>
        </p:blipFill>
        <p:spPr>
          <a:xfrm>
            <a:off x="179387" y="233362"/>
            <a:ext cx="863600" cy="576262"/>
          </a:xfrm>
          <a:prstGeom prst="rect">
            <a:avLst/>
          </a:prstGeom>
          <a:noFill/>
          <a:ln>
            <a:noFill/>
          </a:ln>
        </p:spPr>
      </p:pic>
      <p:pic>
        <p:nvPicPr>
          <p:cNvPr id="101" name="Google Shape;101;p24"/>
          <p:cNvPicPr preferRelativeResize="0"/>
          <p:nvPr/>
        </p:nvPicPr>
        <p:blipFill rotWithShape="1">
          <a:blip r:embed="rId4">
            <a:alphaModFix/>
          </a:blip>
          <a:srcRect/>
          <a:stretch/>
        </p:blipFill>
        <p:spPr>
          <a:xfrm>
            <a:off x="0" y="0"/>
            <a:ext cx="9144000" cy="5145087"/>
          </a:xfrm>
          <a:prstGeom prst="rect">
            <a:avLst/>
          </a:prstGeom>
          <a:noFill/>
          <a:ln>
            <a:noFill/>
          </a:ln>
        </p:spPr>
      </p:pic>
      <p:pic>
        <p:nvPicPr>
          <p:cNvPr id="102" name="Google Shape;102;p24"/>
          <p:cNvPicPr preferRelativeResize="0"/>
          <p:nvPr/>
        </p:nvPicPr>
        <p:blipFill rotWithShape="1">
          <a:blip r:embed="rId3">
            <a:alphaModFix/>
          </a:blip>
          <a:srcRect/>
          <a:stretch/>
        </p:blipFill>
        <p:spPr>
          <a:xfrm>
            <a:off x="4110037" y="501650"/>
            <a:ext cx="923925" cy="615950"/>
          </a:xfrm>
          <a:prstGeom prst="rect">
            <a:avLst/>
          </a:prstGeom>
          <a:noFill/>
          <a:ln>
            <a:noFill/>
          </a:ln>
        </p:spPr>
      </p:pic>
      <p:sp>
        <p:nvSpPr>
          <p:cNvPr id="103" name="Google Shape;103;p24"/>
          <p:cNvSpPr txBox="1">
            <a:spLocks noGrp="1"/>
          </p:cNvSpPr>
          <p:nvPr>
            <p:ph type="title"/>
          </p:nvPr>
        </p:nvSpPr>
        <p:spPr>
          <a:xfrm>
            <a:off x="1476375" y="339725"/>
            <a:ext cx="7200900" cy="369887"/>
          </a:xfrm>
          <a:prstGeom prst="rect">
            <a:avLst/>
          </a:prstGeom>
          <a:noFill/>
          <a:ln>
            <a:noFill/>
          </a:ln>
        </p:spPr>
        <p:txBody>
          <a:bodyPr spcFirstLastPara="1" wrap="square" lIns="54000" tIns="0" rIns="54000" bIns="0" anchor="ctr" anchorCtr="0">
            <a:spAutoFit/>
          </a:bodyPr>
          <a:lstStyle>
            <a:lvl1pPr marR="0" lvl="0" algn="l" rtl="0">
              <a:spcBef>
                <a:spcPts val="0"/>
              </a:spcBef>
              <a:spcAft>
                <a:spcPts val="0"/>
              </a:spcAft>
              <a:buSzPts val="1400"/>
              <a:buNone/>
              <a:defRPr sz="2400" b="1" i="0" u="none" strike="noStrike" cap="none">
                <a:solidFill>
                  <a:srgbClr val="F1AF00"/>
                </a:solidFill>
                <a:latin typeface="Arial"/>
                <a:ea typeface="Arial"/>
                <a:cs typeface="Arial"/>
                <a:sym typeface="Arial"/>
              </a:defRPr>
            </a:lvl1pPr>
            <a:lvl2pPr marR="0" lvl="1" algn="l" rtl="0">
              <a:spcBef>
                <a:spcPts val="0"/>
              </a:spcBef>
              <a:spcAft>
                <a:spcPts val="0"/>
              </a:spcAft>
              <a:buSzPts val="1400"/>
              <a:buNone/>
              <a:defRPr sz="2400" b="1" i="0" u="none" strike="noStrike" cap="none">
                <a:solidFill>
                  <a:srgbClr val="F1AF00"/>
                </a:solidFill>
                <a:latin typeface="Arial"/>
                <a:ea typeface="Arial"/>
                <a:cs typeface="Arial"/>
                <a:sym typeface="Arial"/>
              </a:defRPr>
            </a:lvl2pPr>
            <a:lvl3pPr marR="0" lvl="2" algn="l" rtl="0">
              <a:spcBef>
                <a:spcPts val="0"/>
              </a:spcBef>
              <a:spcAft>
                <a:spcPts val="0"/>
              </a:spcAft>
              <a:buSzPts val="1400"/>
              <a:buNone/>
              <a:defRPr sz="2400" b="1" i="0" u="none" strike="noStrike" cap="none">
                <a:solidFill>
                  <a:srgbClr val="F1AF00"/>
                </a:solidFill>
                <a:latin typeface="Arial"/>
                <a:ea typeface="Arial"/>
                <a:cs typeface="Arial"/>
                <a:sym typeface="Arial"/>
              </a:defRPr>
            </a:lvl3pPr>
            <a:lvl4pPr marR="0" lvl="3" algn="l" rtl="0">
              <a:spcBef>
                <a:spcPts val="0"/>
              </a:spcBef>
              <a:spcAft>
                <a:spcPts val="0"/>
              </a:spcAft>
              <a:buSzPts val="1400"/>
              <a:buNone/>
              <a:defRPr sz="2400" b="1" i="0" u="none" strike="noStrike" cap="none">
                <a:solidFill>
                  <a:srgbClr val="F1AF00"/>
                </a:solidFill>
                <a:latin typeface="Arial"/>
                <a:ea typeface="Arial"/>
                <a:cs typeface="Arial"/>
                <a:sym typeface="Arial"/>
              </a:defRPr>
            </a:lvl4pPr>
            <a:lvl5pPr marR="0" lvl="4" algn="l" rtl="0">
              <a:spcBef>
                <a:spcPts val="0"/>
              </a:spcBef>
              <a:spcAft>
                <a:spcPts val="0"/>
              </a:spcAft>
              <a:buSzPts val="1400"/>
              <a:buNone/>
              <a:defRPr sz="2400" b="1" i="0" u="none" strike="noStrike" cap="none">
                <a:solidFill>
                  <a:srgbClr val="F1AF00"/>
                </a:solidFill>
                <a:latin typeface="Arial"/>
                <a:ea typeface="Arial"/>
                <a:cs typeface="Arial"/>
                <a:sym typeface="Arial"/>
              </a:defRPr>
            </a:lvl5pPr>
            <a:lvl6pPr marR="0" lvl="5" algn="l" rtl="0">
              <a:spcBef>
                <a:spcPts val="0"/>
              </a:spcBef>
              <a:spcAft>
                <a:spcPts val="0"/>
              </a:spcAft>
              <a:buSzPts val="1400"/>
              <a:buNone/>
              <a:defRPr sz="2600" b="1" i="0" u="none" strike="noStrike" cap="none">
                <a:solidFill>
                  <a:srgbClr val="0F5D9B"/>
                </a:solidFill>
                <a:latin typeface="Arial"/>
                <a:ea typeface="Arial"/>
                <a:cs typeface="Arial"/>
                <a:sym typeface="Arial"/>
              </a:defRPr>
            </a:lvl6pPr>
            <a:lvl7pPr marR="0" lvl="6" algn="l" rtl="0">
              <a:spcBef>
                <a:spcPts val="0"/>
              </a:spcBef>
              <a:spcAft>
                <a:spcPts val="0"/>
              </a:spcAft>
              <a:buSzPts val="1400"/>
              <a:buNone/>
              <a:defRPr sz="2600" b="1" i="0" u="none" strike="noStrike" cap="none">
                <a:solidFill>
                  <a:srgbClr val="0F5D9B"/>
                </a:solidFill>
                <a:latin typeface="Arial"/>
                <a:ea typeface="Arial"/>
                <a:cs typeface="Arial"/>
                <a:sym typeface="Arial"/>
              </a:defRPr>
            </a:lvl7pPr>
            <a:lvl8pPr marR="0" lvl="7" algn="l" rtl="0">
              <a:spcBef>
                <a:spcPts val="0"/>
              </a:spcBef>
              <a:spcAft>
                <a:spcPts val="0"/>
              </a:spcAft>
              <a:buSzPts val="1400"/>
              <a:buNone/>
              <a:defRPr sz="2600" b="1" i="0" u="none" strike="noStrike" cap="none">
                <a:solidFill>
                  <a:srgbClr val="0F5D9B"/>
                </a:solidFill>
                <a:latin typeface="Arial"/>
                <a:ea typeface="Arial"/>
                <a:cs typeface="Arial"/>
                <a:sym typeface="Arial"/>
              </a:defRPr>
            </a:lvl8pPr>
            <a:lvl9pPr marR="0" lvl="8" algn="l" rtl="0">
              <a:spcBef>
                <a:spcPts val="0"/>
              </a:spcBef>
              <a:spcAft>
                <a:spcPts val="0"/>
              </a:spcAft>
              <a:buSzPts val="1400"/>
              <a:buNone/>
              <a:defRPr sz="2600" b="1" i="0" u="none" strike="noStrike" cap="none">
                <a:solidFill>
                  <a:srgbClr val="0F5D9B"/>
                </a:solidFill>
                <a:latin typeface="Arial"/>
                <a:ea typeface="Arial"/>
                <a:cs typeface="Arial"/>
                <a:sym typeface="Arial"/>
              </a:defRPr>
            </a:lvl9pPr>
          </a:lstStyle>
          <a:p>
            <a:endParaRPr/>
          </a:p>
        </p:txBody>
      </p:sp>
      <p:sp>
        <p:nvSpPr>
          <p:cNvPr id="104" name="Google Shape;104;p24"/>
          <p:cNvSpPr txBox="1">
            <a:spLocks noGrp="1"/>
          </p:cNvSpPr>
          <p:nvPr>
            <p:ph type="body" idx="1"/>
          </p:nvPr>
        </p:nvSpPr>
        <p:spPr>
          <a:xfrm>
            <a:off x="250825" y="1438275"/>
            <a:ext cx="5761037" cy="29337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700"/>
              </a:spcBef>
              <a:spcAft>
                <a:spcPts val="0"/>
              </a:spcAft>
              <a:buClr>
                <a:srgbClr val="F1AF00"/>
              </a:buClr>
              <a:buSzPts val="2000"/>
              <a:buFont typeface="Noto Sans Symbols"/>
              <a:buChar char="▪"/>
              <a:defRPr sz="2000" b="0" i="0" u="none" strike="noStrike" cap="none">
                <a:solidFill>
                  <a:schemeClr val="dk1"/>
                </a:solidFill>
                <a:latin typeface="Arial"/>
                <a:ea typeface="Arial"/>
                <a:cs typeface="Arial"/>
                <a:sym typeface="Arial"/>
              </a:defRPr>
            </a:lvl1pPr>
            <a:lvl2pPr marL="914400" marR="0" lvl="1" indent="-342900" algn="l" rtl="0">
              <a:spcBef>
                <a:spcPts val="630"/>
              </a:spcBef>
              <a:spcAft>
                <a:spcPts val="0"/>
              </a:spcAft>
              <a:buClr>
                <a:srgbClr val="F1AF00"/>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spcBef>
                <a:spcPts val="56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spcBef>
                <a:spcPts val="56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49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notesSlide" Target="../notesSlides/notesSlide21.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21.svg"/><Relationship Id="rId5" Type="http://schemas.openxmlformats.org/officeDocument/2006/relationships/diagramQuickStyle" Target="../diagrams/quickStyle1.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diagramLayout" Target="../diagrams/layout1.xml"/><Relationship Id="rId9" Type="http://schemas.openxmlformats.org/officeDocument/2006/relationships/image" Target="../media/image19.svg"/><Relationship Id="rId1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notesSlide" Target="../notesSlides/notesSlide25.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21.svg"/><Relationship Id="rId5" Type="http://schemas.openxmlformats.org/officeDocument/2006/relationships/diagramQuickStyle" Target="../diagrams/quickStyle2.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diagramLayout" Target="../diagrams/layout2.xml"/><Relationship Id="rId9" Type="http://schemas.openxmlformats.org/officeDocument/2006/relationships/image" Target="../media/image19.svg"/><Relationship Id="rId1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notesSlide" Target="../notesSlides/notesSlide29.xml"/><Relationship Id="rId16"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diagramColors" Target="../diagrams/colors3.xml"/><Relationship Id="rId11" Type="http://schemas.openxmlformats.org/officeDocument/2006/relationships/image" Target="../media/image21.svg"/><Relationship Id="rId5" Type="http://schemas.openxmlformats.org/officeDocument/2006/relationships/diagramQuickStyle" Target="../diagrams/quickStyle3.xml"/><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diagramLayout" Target="../diagrams/layout3.xml"/><Relationship Id="rId9" Type="http://schemas.openxmlformats.org/officeDocument/2006/relationships/image" Target="../media/image19.svg"/><Relationship Id="rId1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hyperlink" Target="mailto:ashar@1c.ru"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hyperlink" Target="https://t.me/alena1c"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p:cNvSpPr txBox="1">
            <a:spLocks noGrp="1"/>
          </p:cNvSpPr>
          <p:nvPr>
            <p:ph type="ctrTitle"/>
          </p:nvPr>
        </p:nvSpPr>
        <p:spPr>
          <a:xfrm>
            <a:off x="971550" y="1756886"/>
            <a:ext cx="6135687" cy="738664"/>
          </a:xfrm>
          <a:prstGeom prst="rect">
            <a:avLst/>
          </a:prstGeom>
          <a:noFill/>
          <a:ln>
            <a:noFill/>
          </a:ln>
        </p:spPr>
        <p:txBody>
          <a:bodyPr spcFirstLastPara="1" wrap="square" lIns="54000" tIns="0" rIns="54000" bIns="0" anchor="b" anchorCtr="0">
            <a:spAutoFit/>
          </a:bodyPr>
          <a:lstStyle/>
          <a:p>
            <a:pPr marL="0" lvl="0" indent="0" algn="l" rtl="0">
              <a:lnSpc>
                <a:spcPct val="100000"/>
              </a:lnSpc>
              <a:spcBef>
                <a:spcPts val="0"/>
              </a:spcBef>
              <a:spcAft>
                <a:spcPts val="0"/>
              </a:spcAft>
              <a:buClr>
                <a:srgbClr val="F1AF00"/>
              </a:buClr>
              <a:buSzPts val="2400"/>
              <a:buFont typeface="Arial"/>
              <a:buNone/>
            </a:pPr>
            <a:r>
              <a:rPr lang="ru-RU" sz="2400" b="1" i="0" u="none" dirty="0">
                <a:solidFill>
                  <a:srgbClr val="F1AF00"/>
                </a:solidFill>
                <a:latin typeface="Arial"/>
                <a:ea typeface="Arial"/>
                <a:cs typeface="Arial"/>
                <a:sym typeface="Arial"/>
              </a:rPr>
              <a:t>Опыт тиражирования программ</a:t>
            </a:r>
            <a:br>
              <a:rPr lang="ru-RU" sz="2400" b="1" i="0" u="none" dirty="0">
                <a:solidFill>
                  <a:srgbClr val="F1AF00"/>
                </a:solidFill>
                <a:latin typeface="Arial"/>
                <a:ea typeface="Arial"/>
                <a:cs typeface="Arial"/>
                <a:sym typeface="Arial"/>
              </a:rPr>
            </a:br>
            <a:r>
              <a:rPr lang="ru-RU" sz="2400" b="1" i="0" u="none" dirty="0">
                <a:solidFill>
                  <a:srgbClr val="F1AF00"/>
                </a:solidFill>
                <a:latin typeface="Arial"/>
                <a:ea typeface="Arial"/>
                <a:cs typeface="Arial"/>
                <a:sym typeface="Arial"/>
              </a:rPr>
              <a:t>по прикладной разработке</a:t>
            </a:r>
            <a:endParaRPr dirty="0"/>
          </a:p>
        </p:txBody>
      </p:sp>
      <p:sp>
        <p:nvSpPr>
          <p:cNvPr id="129" name="Google Shape;129;p3"/>
          <p:cNvSpPr txBox="1">
            <a:spLocks noGrp="1"/>
          </p:cNvSpPr>
          <p:nvPr>
            <p:ph type="subTitle" idx="1"/>
          </p:nvPr>
        </p:nvSpPr>
        <p:spPr>
          <a:xfrm>
            <a:off x="971550" y="2701925"/>
            <a:ext cx="7029450" cy="9745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ru-RU" b="1" dirty="0"/>
              <a:t>Магазова Резеда Рустамовна,</a:t>
            </a:r>
            <a:br>
              <a:rPr lang="ru-RU" b="1" dirty="0"/>
            </a:br>
            <a:r>
              <a:rPr lang="ru-RU" b="1" dirty="0"/>
              <a:t>Серегина Юлия Александровна,</a:t>
            </a:r>
            <a:br>
              <a:rPr lang="ru-RU" b="1" dirty="0"/>
            </a:br>
            <a:r>
              <a:rPr lang="ru-RU" b="1" dirty="0"/>
              <a:t>Шаронова Алёна Альфредовна</a:t>
            </a:r>
            <a:br>
              <a:rPr lang="ru-RU" b="1" dirty="0"/>
            </a:br>
            <a:endParaRPr dirty="0"/>
          </a:p>
        </p:txBody>
      </p:sp>
      <p:sp>
        <p:nvSpPr>
          <p:cNvPr id="130" name="Google Shape;130;p3"/>
          <p:cNvSpPr txBox="1"/>
          <p:nvPr/>
        </p:nvSpPr>
        <p:spPr>
          <a:xfrm>
            <a:off x="971550" y="3829801"/>
            <a:ext cx="7029450" cy="4460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ru-RU" sz="1600" dirty="0">
                <a:solidFill>
                  <a:schemeClr val="dk1"/>
                </a:solidFill>
              </a:rPr>
              <a:t>Региональные представители по работе с учебными заведениями</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403350" y="322261"/>
            <a:ext cx="6913562" cy="369887"/>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t>ВУЗы, с кем идет взаимодействие</a:t>
            </a:r>
            <a:endParaRPr lang="ru-RU" dirty="0">
              <a:solidFill>
                <a:srgbClr val="F1AF00"/>
              </a:solidFill>
            </a:endParaRPr>
          </a:p>
        </p:txBody>
      </p:sp>
      <p:sp>
        <p:nvSpPr>
          <p:cNvPr id="150" name="Google Shape;150;p6"/>
          <p:cNvSpPr txBox="1">
            <a:spLocks noGrp="1"/>
          </p:cNvSpPr>
          <p:nvPr>
            <p:ph type="body" idx="1"/>
          </p:nvPr>
        </p:nvSpPr>
        <p:spPr>
          <a:xfrm>
            <a:off x="137361" y="1144586"/>
            <a:ext cx="8642350" cy="3363246"/>
          </a:xfrm>
          <a:prstGeom prst="rect">
            <a:avLst/>
          </a:prstGeom>
          <a:noFill/>
          <a:ln>
            <a:noFill/>
          </a:ln>
        </p:spPr>
        <p:txBody>
          <a:bodyPr spcFirstLastPara="1" wrap="square" lIns="91425" tIns="45700" rIns="91425" bIns="45700" anchor="t" anchorCtr="0">
            <a:noAutofit/>
          </a:bodyPr>
          <a:lstStyle/>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a:latin typeface="+mn-lt"/>
                <a:ea typeface="Calibri" panose="020F0502020204030204" pitchFamily="34" charset="0"/>
                <a:cs typeface="Helvetica Neue" panose="02000503000000020004" pitchFamily="2" charset="0"/>
              </a:rPr>
              <a:t>ЧГУ (</a:t>
            </a:r>
            <a:r>
              <a:rPr lang="ru-RU" sz="1600" dirty="0" err="1">
                <a:latin typeface="+mn-lt"/>
                <a:ea typeface="Calibri" panose="020F0502020204030204" pitchFamily="34" charset="0"/>
                <a:cs typeface="Helvetica Neue" panose="02000503000000020004" pitchFamily="2" charset="0"/>
              </a:rPr>
              <a:t>г.Череповец</a:t>
            </a:r>
            <a:r>
              <a:rPr lang="ru-RU" sz="1600" dirty="0">
                <a:latin typeface="Helvetica Neue" panose="02000503000000020004" pitchFamily="2" charset="0"/>
                <a:ea typeface="Calibri" panose="020F0502020204030204" pitchFamily="34" charset="0"/>
                <a:cs typeface="Helvetica Neue" panose="02000503000000020004" pitchFamily="2" charset="0"/>
              </a:rPr>
              <a:t>) – 40 </a:t>
            </a: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a:latin typeface="+mn-lt"/>
                <a:ea typeface="Calibri" panose="020F0502020204030204" pitchFamily="34" charset="0"/>
                <a:cs typeface="Helvetica Neue" panose="02000503000000020004" pitchFamily="2" charset="0"/>
              </a:rPr>
              <a:t>ВГУ (</a:t>
            </a:r>
            <a:r>
              <a:rPr lang="ru-RU" sz="1600" dirty="0" err="1">
                <a:latin typeface="+mn-lt"/>
                <a:ea typeface="Calibri" panose="020F0502020204030204" pitchFamily="34" charset="0"/>
                <a:cs typeface="Helvetica Neue" panose="02000503000000020004" pitchFamily="2" charset="0"/>
              </a:rPr>
              <a:t>г.Вологда</a:t>
            </a:r>
            <a:r>
              <a:rPr lang="ru-RU" sz="1600" dirty="0">
                <a:latin typeface="+mn-lt"/>
                <a:ea typeface="Calibri" panose="020F0502020204030204" pitchFamily="34" charset="0"/>
                <a:cs typeface="Helvetica Neue" panose="02000503000000020004" pitchFamily="2" charset="0"/>
              </a:rPr>
              <a:t>) – 44</a:t>
            </a: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a:latin typeface="+mn-lt"/>
                <a:ea typeface="Calibri" panose="020F0502020204030204" pitchFamily="34" charset="0"/>
                <a:cs typeface="Helvetica Neue" panose="02000503000000020004" pitchFamily="2" charset="0"/>
              </a:rPr>
              <a:t>ПГУ (г. Псков – 50)</a:t>
            </a: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a:latin typeface="+mn-lt"/>
                <a:ea typeface="Calibri" panose="020F0502020204030204" pitchFamily="34" charset="0"/>
                <a:cs typeface="Helvetica Neue" panose="02000503000000020004" pitchFamily="2" charset="0"/>
              </a:rPr>
              <a:t>РГРУ (</a:t>
            </a:r>
            <a:r>
              <a:rPr lang="ru-RU" sz="1600" dirty="0" err="1">
                <a:latin typeface="+mn-lt"/>
                <a:ea typeface="Calibri" panose="020F0502020204030204" pitchFamily="34" charset="0"/>
                <a:cs typeface="Helvetica Neue" panose="02000503000000020004" pitchFamily="2" charset="0"/>
              </a:rPr>
              <a:t>г.Рязань</a:t>
            </a:r>
            <a:r>
              <a:rPr lang="ru-RU" sz="1600" dirty="0">
                <a:latin typeface="+mn-lt"/>
                <a:ea typeface="Calibri" panose="020F0502020204030204" pitchFamily="34" charset="0"/>
                <a:cs typeface="Helvetica Neue" panose="02000503000000020004" pitchFamily="2" charset="0"/>
              </a:rPr>
              <a:t>) – 90</a:t>
            </a: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a:latin typeface="+mn-lt"/>
                <a:ea typeface="Calibri" panose="020F0502020204030204" pitchFamily="34" charset="0"/>
                <a:cs typeface="Helvetica Neue" panose="02000503000000020004" pitchFamily="2" charset="0"/>
              </a:rPr>
              <a:t>МГТУ (</a:t>
            </a:r>
            <a:r>
              <a:rPr lang="en-US" sz="1600" dirty="0" err="1">
                <a:latin typeface="+mn-lt"/>
                <a:ea typeface="Calibri" panose="020F0502020204030204" pitchFamily="34" charset="0"/>
                <a:cs typeface="Helvetica Neue" panose="02000503000000020004" pitchFamily="2" charset="0"/>
              </a:rPr>
              <a:t>г</a:t>
            </a:r>
            <a:r>
              <a:rPr lang="en-US" sz="1600" dirty="0">
                <a:latin typeface="+mn-lt"/>
                <a:ea typeface="Calibri" panose="020F0502020204030204" pitchFamily="34" charset="0"/>
                <a:cs typeface="Helvetica Neue" panose="02000503000000020004" pitchFamily="2" charset="0"/>
              </a:rPr>
              <a:t>. </a:t>
            </a:r>
            <a:r>
              <a:rPr lang="ru-RU" sz="1600" dirty="0">
                <a:latin typeface="+mn-lt"/>
                <a:ea typeface="Calibri" panose="020F0502020204030204" pitchFamily="34" charset="0"/>
                <a:cs typeface="Helvetica Neue" panose="02000503000000020004" pitchFamily="2" charset="0"/>
              </a:rPr>
              <a:t>Мурманск</a:t>
            </a:r>
            <a:r>
              <a:rPr lang="en-US" sz="1600" dirty="0">
                <a:latin typeface="+mn-lt"/>
                <a:ea typeface="Calibri" panose="020F0502020204030204" pitchFamily="34" charset="0"/>
                <a:cs typeface="Helvetica Neue" panose="02000503000000020004" pitchFamily="2" charset="0"/>
              </a:rPr>
              <a:t>) </a:t>
            </a:r>
            <a:r>
              <a:rPr lang="ru-RU" sz="1600" dirty="0">
                <a:latin typeface="+mn-lt"/>
                <a:ea typeface="Calibri" panose="020F0502020204030204" pitchFamily="34" charset="0"/>
                <a:cs typeface="Helvetica Neue" panose="02000503000000020004" pitchFamily="2" charset="0"/>
              </a:rPr>
              <a:t>– 135</a:t>
            </a: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a:latin typeface="+mn-lt"/>
                <a:ea typeface="Calibri" panose="020F0502020204030204" pitchFamily="34" charset="0"/>
                <a:cs typeface="Helvetica Neue" panose="02000503000000020004" pitchFamily="2" charset="0"/>
              </a:rPr>
              <a:t>ПГУ (</a:t>
            </a:r>
            <a:r>
              <a:rPr lang="ru-RU" sz="1600" dirty="0" err="1">
                <a:latin typeface="+mn-lt"/>
                <a:ea typeface="Calibri" panose="020F0502020204030204" pitchFamily="34" charset="0"/>
                <a:cs typeface="Helvetica Neue" panose="02000503000000020004" pitchFamily="2" charset="0"/>
              </a:rPr>
              <a:t>г.Петрозаводск</a:t>
            </a:r>
            <a:r>
              <a:rPr lang="ru-RU" sz="1600" dirty="0">
                <a:latin typeface="+mn-lt"/>
                <a:ea typeface="Calibri" panose="020F0502020204030204" pitchFamily="34" charset="0"/>
                <a:cs typeface="Helvetica Neue" panose="02000503000000020004" pitchFamily="2" charset="0"/>
              </a:rPr>
              <a:t>) – 160</a:t>
            </a: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a:effectLst/>
                <a:latin typeface="+mn-lt"/>
                <a:ea typeface="Calibri" panose="020F0502020204030204" pitchFamily="34" charset="0"/>
                <a:cs typeface="Helvetica Neue" panose="02000503000000020004" pitchFamily="2" charset="0"/>
              </a:rPr>
              <a:t>САФУ(</a:t>
            </a:r>
            <a:r>
              <a:rPr lang="ru-RU" sz="1600" dirty="0" err="1">
                <a:effectLst/>
                <a:latin typeface="+mn-lt"/>
                <a:ea typeface="Calibri" panose="020F0502020204030204" pitchFamily="34" charset="0"/>
                <a:cs typeface="Helvetica Neue" panose="02000503000000020004" pitchFamily="2" charset="0"/>
              </a:rPr>
              <a:t>г.Архангельск+г.Северодвинск</a:t>
            </a:r>
            <a:r>
              <a:rPr lang="ru-RU" sz="1600" dirty="0">
                <a:effectLst/>
                <a:latin typeface="+mn-lt"/>
                <a:ea typeface="Calibri" panose="020F0502020204030204" pitchFamily="34" charset="0"/>
                <a:cs typeface="Helvetica Neue" panose="02000503000000020004" pitchFamily="2" charset="0"/>
              </a:rPr>
              <a:t>) – 225+90=315</a:t>
            </a:r>
            <a:endParaRPr lang="ru-RU" sz="1600" dirty="0">
              <a:effectLst/>
              <a:latin typeface="+mn-lt"/>
              <a:ea typeface="Times New Roman" panose="02020603050405020304" pitchFamily="18" charset="0"/>
            </a:endParaRP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1600" dirty="0">
              <a:effectLst/>
              <a:latin typeface="+mn-lt"/>
              <a:ea typeface="Calibri" panose="020F0502020204030204" pitchFamily="34" charset="0"/>
              <a:cs typeface="Helvetica Neue" panose="02000503000000020004" pitchFamily="2" charset="0"/>
            </a:endParaRP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err="1">
                <a:effectLst/>
                <a:latin typeface="+mn-lt"/>
                <a:ea typeface="Calibri" panose="020F0502020204030204" pitchFamily="34" charset="0"/>
                <a:cs typeface="Helvetica Neue" panose="02000503000000020004" pitchFamily="2" charset="0"/>
              </a:rPr>
              <a:t>СПбПУ</a:t>
            </a:r>
            <a:r>
              <a:rPr lang="ru-RU" sz="1600" dirty="0">
                <a:effectLst/>
                <a:latin typeface="+mn-lt"/>
                <a:ea typeface="Calibri" panose="020F0502020204030204" pitchFamily="34" charset="0"/>
                <a:cs typeface="Helvetica Neue" panose="02000503000000020004" pitchFamily="2" charset="0"/>
              </a:rPr>
              <a:t> (</a:t>
            </a:r>
            <a:r>
              <a:rPr lang="ru-RU" sz="1600" dirty="0" err="1">
                <a:effectLst/>
                <a:latin typeface="+mn-lt"/>
                <a:ea typeface="Calibri" panose="020F0502020204030204" pitchFamily="34" charset="0"/>
                <a:cs typeface="Helvetica Neue" panose="02000503000000020004" pitchFamily="2" charset="0"/>
              </a:rPr>
              <a:t>г.Санкт</a:t>
            </a:r>
            <a:r>
              <a:rPr lang="ru-RU" sz="1600" dirty="0">
                <a:effectLst/>
                <a:latin typeface="+mn-lt"/>
                <a:ea typeface="Calibri" panose="020F0502020204030204" pitchFamily="34" charset="0"/>
                <a:cs typeface="Helvetica Neue" panose="02000503000000020004" pitchFamily="2" charset="0"/>
              </a:rPr>
              <a:t>-Петербург) – 30 преподавателей</a:t>
            </a: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1600" dirty="0">
              <a:latin typeface="Times New Roman" panose="02020603050405020304" pitchFamily="18" charset="0"/>
              <a:ea typeface="Times New Roman" panose="02020603050405020304" pitchFamily="18" charset="0"/>
            </a:endParaRP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a:latin typeface="+mn-lt"/>
                <a:ea typeface="Times New Roman" panose="02020603050405020304" pitchFamily="18" charset="0"/>
              </a:rPr>
              <a:t>Начали взаимодействие:</a:t>
            </a:r>
            <a:r>
              <a:rPr lang="en-US" sz="1600" dirty="0">
                <a:latin typeface="+mn-lt"/>
                <a:ea typeface="Times New Roman" panose="02020603050405020304" pitchFamily="18" charset="0"/>
              </a:rPr>
              <a:t> </a:t>
            </a:r>
            <a:endParaRPr lang="ru-RU" sz="1600" dirty="0">
              <a:latin typeface="+mn-lt"/>
              <a:ea typeface="Times New Roman" panose="02020603050405020304" pitchFamily="18" charset="0"/>
            </a:endParaRP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a:latin typeface="+mn-lt"/>
                <a:ea typeface="Calibri" panose="020F0502020204030204" pitchFamily="34" charset="0"/>
                <a:cs typeface="Helvetica Neue" panose="02000503000000020004" pitchFamily="2" charset="0"/>
              </a:rPr>
              <a:t>КГУ </a:t>
            </a:r>
            <a:r>
              <a:rPr lang="en-US" sz="1600" dirty="0">
                <a:latin typeface="+mn-lt"/>
                <a:ea typeface="Calibri" panose="020F0502020204030204" pitchFamily="34" charset="0"/>
                <a:cs typeface="Helvetica Neue" panose="02000503000000020004" pitchFamily="2" charset="0"/>
              </a:rPr>
              <a:t>(</a:t>
            </a:r>
            <a:r>
              <a:rPr lang="ru-RU" sz="1600" dirty="0">
                <a:latin typeface="+mn-lt"/>
                <a:ea typeface="Calibri" panose="020F0502020204030204" pitchFamily="34" charset="0"/>
                <a:cs typeface="Helvetica Neue" panose="02000503000000020004" pitchFamily="2" charset="0"/>
              </a:rPr>
              <a:t>г.</a:t>
            </a:r>
            <a:r>
              <a:rPr lang="en-US" sz="1600" dirty="0">
                <a:latin typeface="+mn-lt"/>
                <a:ea typeface="Calibri" panose="020F0502020204030204" pitchFamily="34" charset="0"/>
                <a:cs typeface="Helvetica Neue" panose="02000503000000020004" pitchFamily="2" charset="0"/>
              </a:rPr>
              <a:t> </a:t>
            </a:r>
            <a:r>
              <a:rPr lang="ru-RU" sz="1600" dirty="0">
                <a:latin typeface="+mn-lt"/>
                <a:ea typeface="Calibri" panose="020F0502020204030204" pitchFamily="34" charset="0"/>
                <a:cs typeface="Helvetica Neue" panose="02000503000000020004" pitchFamily="2" charset="0"/>
              </a:rPr>
              <a:t>Краснодар)</a:t>
            </a:r>
            <a:endParaRPr lang="ru-RU" sz="1600" dirty="0">
              <a:latin typeface="+mn-lt"/>
              <a:ea typeface="Times New Roman" panose="02020603050405020304" pitchFamily="18" charset="0"/>
            </a:endParaRP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600" dirty="0">
                <a:latin typeface="+mn-lt"/>
                <a:ea typeface="Times New Roman" panose="02020603050405020304" pitchFamily="18" charset="0"/>
              </a:rPr>
              <a:t>КГТУ (г</a:t>
            </a:r>
            <a:r>
              <a:rPr lang="en-US" sz="1600" dirty="0">
                <a:latin typeface="+mn-lt"/>
                <a:ea typeface="Times New Roman" panose="02020603050405020304" pitchFamily="18" charset="0"/>
              </a:rPr>
              <a:t>. </a:t>
            </a:r>
            <a:r>
              <a:rPr lang="ru-RU" sz="1600" dirty="0">
                <a:latin typeface="+mn-lt"/>
                <a:ea typeface="Times New Roman" panose="02020603050405020304" pitchFamily="18" charset="0"/>
              </a:rPr>
              <a:t>Камчатка</a:t>
            </a:r>
            <a:r>
              <a:rPr lang="en-US" sz="1600" dirty="0">
                <a:latin typeface="+mn-lt"/>
                <a:ea typeface="Times New Roman" panose="02020603050405020304" pitchFamily="18" charset="0"/>
              </a:rPr>
              <a:t>)</a:t>
            </a: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ru-RU" sz="1000" dirty="0">
              <a:latin typeface="Times New Roman" panose="02020603050405020304" pitchFamily="18" charset="0"/>
              <a:ea typeface="Times New Roman" panose="02020603050405020304" pitchFamily="18" charset="0"/>
            </a:endParaRP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000" dirty="0">
              <a:latin typeface="Times New Roman" panose="02020603050405020304" pitchFamily="18" charset="0"/>
              <a:ea typeface="Times New Roman" panose="02020603050405020304" pitchFamily="18" charset="0"/>
            </a:endParaRPr>
          </a:p>
          <a:p>
            <a:pPr marL="101600" indent="0">
              <a:spcBef>
                <a:spcPts val="0"/>
              </a:spcBef>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000" dirty="0">
              <a:latin typeface="Times New Roman" panose="02020603050405020304" pitchFamily="18" charset="0"/>
              <a:ea typeface="Times New Roman" panose="02020603050405020304" pitchFamily="18" charset="0"/>
            </a:endParaRPr>
          </a:p>
          <a:p>
            <a:pPr marL="182563" marR="0" lvl="0" indent="-55562" algn="l" rtl="0">
              <a:spcBef>
                <a:spcPts val="0"/>
              </a:spcBef>
              <a:spcAft>
                <a:spcPts val="0"/>
              </a:spcAft>
              <a:buClr>
                <a:srgbClr val="F1AF00"/>
              </a:buClr>
              <a:buSzPts val="2000"/>
              <a:buFont typeface="Noto Sans Symbols"/>
              <a:buNone/>
            </a:pPr>
            <a:endParaRPr sz="2000" dirty="0">
              <a:solidFill>
                <a:schemeClr val="dk1"/>
              </a:solidFill>
              <a:latin typeface="Arial"/>
              <a:ea typeface="Arial"/>
              <a:cs typeface="Arial"/>
              <a:sym typeface="Arial"/>
            </a:endParaRP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dirty="0">
                <a:solidFill>
                  <a:srgbClr val="7F7F7F"/>
                </a:solidFill>
                <a:latin typeface="Arial"/>
                <a:ea typeface="Arial"/>
                <a:cs typeface="Arial"/>
                <a:sym typeface="Arial"/>
              </a:rPr>
              <a:t>XXIII </a:t>
            </a:r>
            <a:r>
              <a:rPr lang="en-US" sz="800" b="1" i="0" u="none" dirty="0" err="1">
                <a:solidFill>
                  <a:srgbClr val="7F7F7F"/>
                </a:solidFill>
                <a:latin typeface="Arial"/>
                <a:ea typeface="Arial"/>
                <a:cs typeface="Arial"/>
                <a:sym typeface="Arial"/>
              </a:rPr>
              <a:t>международная</a:t>
            </a:r>
            <a:r>
              <a:rPr lang="en-US" sz="800" b="1" i="0" u="none" dirty="0">
                <a:solidFill>
                  <a:srgbClr val="7F7F7F"/>
                </a:solidFill>
                <a:latin typeface="Arial"/>
                <a:ea typeface="Arial"/>
                <a:cs typeface="Arial"/>
                <a:sym typeface="Arial"/>
              </a:rPr>
              <a:t> </a:t>
            </a:r>
            <a:r>
              <a:rPr lang="en-US" sz="800" b="1" i="0" u="none" dirty="0" err="1">
                <a:solidFill>
                  <a:srgbClr val="7F7F7F"/>
                </a:solidFill>
                <a:latin typeface="Arial"/>
                <a:ea typeface="Arial"/>
                <a:cs typeface="Arial"/>
                <a:sym typeface="Arial"/>
              </a:rPr>
              <a:t>научно-практическая</a:t>
            </a:r>
            <a:r>
              <a:rPr lang="en-US" sz="800" b="1" i="0" u="none" dirty="0">
                <a:solidFill>
                  <a:srgbClr val="7F7F7F"/>
                </a:solidFill>
                <a:latin typeface="Arial"/>
                <a:ea typeface="Arial"/>
                <a:cs typeface="Arial"/>
                <a:sym typeface="Arial"/>
              </a:rPr>
              <a:t> </a:t>
            </a:r>
            <a:r>
              <a:rPr lang="en-US" sz="800" b="1" i="0" u="none" dirty="0" err="1">
                <a:solidFill>
                  <a:srgbClr val="7F7F7F"/>
                </a:solidFill>
                <a:latin typeface="Arial"/>
                <a:ea typeface="Arial"/>
                <a:cs typeface="Arial"/>
                <a:sym typeface="Arial"/>
              </a:rPr>
              <a:t>конференция</a:t>
            </a:r>
            <a:br>
              <a:rPr lang="en-US" sz="800" b="1" i="0" u="none" dirty="0">
                <a:solidFill>
                  <a:srgbClr val="7F7F7F"/>
                </a:solidFill>
                <a:latin typeface="Arial"/>
                <a:ea typeface="Arial"/>
                <a:cs typeface="Arial"/>
                <a:sym typeface="Arial"/>
              </a:rPr>
            </a:br>
            <a:r>
              <a:rPr lang="en-US" sz="900" b="1" i="0" u="none" dirty="0">
                <a:solidFill>
                  <a:srgbClr val="7F7F7F"/>
                </a:solidFill>
                <a:latin typeface="Arial"/>
                <a:ea typeface="Arial"/>
                <a:cs typeface="Arial"/>
                <a:sym typeface="Arial"/>
              </a:rPr>
              <a:t>НОВЫЕ ИНФОРМАЦИОННЫЕ ТЕХНОЛОГИИ В ОБРАЗОВАНИИ</a:t>
            </a:r>
            <a:r>
              <a:rPr lang="en-US" sz="800" b="1" i="0" u="none" dirty="0">
                <a:solidFill>
                  <a:srgbClr val="7F7F7F"/>
                </a:solidFill>
                <a:latin typeface="Arial"/>
                <a:ea typeface="Arial"/>
                <a:cs typeface="Arial"/>
                <a:sym typeface="Arial"/>
              </a:rPr>
              <a:t> </a:t>
            </a:r>
            <a:endParaRPr dirty="0"/>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10</a:t>
            </a:fld>
            <a:endParaRPr/>
          </a:p>
        </p:txBody>
      </p:sp>
    </p:spTree>
    <p:extLst>
      <p:ext uri="{BB962C8B-B14F-4D97-AF65-F5344CB8AC3E}">
        <p14:creationId xmlns:p14="http://schemas.microsoft.com/office/powerpoint/2010/main" val="889739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xfrm>
            <a:off x="1331118" y="112473"/>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rPr>
              <a:t>Мурманский государственный </a:t>
            </a:r>
            <a:br>
              <a:rPr lang="ru-RU" dirty="0">
                <a:solidFill>
                  <a:srgbClr val="F1AF00"/>
                </a:solidFill>
              </a:rPr>
            </a:br>
            <a:r>
              <a:rPr lang="ru-RU" dirty="0">
                <a:solidFill>
                  <a:srgbClr val="F1AF00"/>
                </a:solidFill>
              </a:rPr>
              <a:t>технический университет</a:t>
            </a:r>
            <a:endParaRPr dirty="0">
              <a:solidFill>
                <a:srgbClr val="F1AF00"/>
              </a:solidFill>
            </a:endParaRPr>
          </a:p>
        </p:txBody>
      </p:sp>
      <p:sp>
        <p:nvSpPr>
          <p:cNvPr id="163" name="Google Shape;163;p7"/>
          <p:cNvSpPr txBox="1">
            <a:spLocks noGrp="1"/>
          </p:cNvSpPr>
          <p:nvPr>
            <p:ph type="body" idx="1"/>
          </p:nvPr>
        </p:nvSpPr>
        <p:spPr>
          <a:xfrm>
            <a:off x="209136" y="1042637"/>
            <a:ext cx="8642350" cy="3670650"/>
          </a:xfrm>
          <a:prstGeom prst="rect">
            <a:avLst/>
          </a:prstGeom>
          <a:noFill/>
          <a:ln>
            <a:noFill/>
          </a:ln>
        </p:spPr>
        <p:txBody>
          <a:bodyPr spcFirstLastPara="1" wrap="square" lIns="91425" tIns="45700" rIns="91425" bIns="45700" anchor="t" anchorCtr="0">
            <a:noAutofit/>
          </a:bodyPr>
          <a:lstStyle/>
          <a:p>
            <a:pPr marL="127001" indent="0">
              <a:spcBef>
                <a:spcPts val="0"/>
              </a:spcBef>
              <a:buNone/>
            </a:pPr>
            <a:r>
              <a:rPr lang="ru-RU" sz="1800" dirty="0">
                <a:solidFill>
                  <a:schemeClr val="dk1"/>
                </a:solidFill>
                <a:latin typeface="+mn-lt"/>
                <a:ea typeface="Arial"/>
                <a:cs typeface="Arial"/>
                <a:sym typeface="Arial"/>
              </a:rPr>
              <a:t>Разработали учебный план до 2025 год</a:t>
            </a:r>
          </a:p>
          <a:p>
            <a:pPr marL="412751" indent="-285750">
              <a:spcBef>
                <a:spcPts val="0"/>
              </a:spcBef>
              <a:buFont typeface="Arial" panose="020B0604020202020204" pitchFamily="34" charset="0"/>
              <a:buChar char="•"/>
            </a:pPr>
            <a:r>
              <a:rPr lang="ru-RU" sz="1600" dirty="0">
                <a:solidFill>
                  <a:srgbClr val="333333"/>
                </a:solidFill>
                <a:effectLst/>
                <a:latin typeface="+mn-lt"/>
                <a:ea typeface="Times New Roman" panose="02020603050405020304" pitchFamily="18" charset="0"/>
              </a:rPr>
              <a:t>1C:Бухгалтерия</a:t>
            </a:r>
            <a:endParaRPr lang="ru-RU" sz="1600" dirty="0">
              <a:latin typeface="+mn-lt"/>
            </a:endParaRPr>
          </a:p>
          <a:p>
            <a:pPr marL="412751" indent="-285750">
              <a:spcBef>
                <a:spcPts val="0"/>
              </a:spcBef>
              <a:buFont typeface="Arial" panose="020B0604020202020204" pitchFamily="34" charset="0"/>
              <a:buChar char="•"/>
            </a:pPr>
            <a:r>
              <a:rPr lang="ru-RU" sz="1600" dirty="0">
                <a:solidFill>
                  <a:srgbClr val="333333"/>
                </a:solidFill>
                <a:effectLst/>
                <a:latin typeface="+mn-lt"/>
                <a:ea typeface="Times New Roman" panose="02020603050405020304" pitchFamily="18" charset="0"/>
                <a:cs typeface="Times New Roman" panose="02020603050405020304" pitchFamily="18" charset="0"/>
              </a:rPr>
              <a:t>1С:Документооборот </a:t>
            </a:r>
            <a:endParaRPr lang="ru-RU" sz="1600" dirty="0">
              <a:latin typeface="+mn-lt"/>
              <a:ea typeface="Times New Roman" panose="02020603050405020304" pitchFamily="18" charset="0"/>
              <a:cs typeface="Times New Roman" panose="02020603050405020304" pitchFamily="18" charset="0"/>
            </a:endParaRPr>
          </a:p>
          <a:p>
            <a:pPr marL="412751" indent="-285750">
              <a:spcBef>
                <a:spcPts val="0"/>
              </a:spcBef>
              <a:buFont typeface="Arial" panose="020B0604020202020204" pitchFamily="34" charset="0"/>
              <a:buChar char="•"/>
            </a:pPr>
            <a:r>
              <a:rPr lang="ru-RU" sz="1600" dirty="0">
                <a:solidFill>
                  <a:srgbClr val="333333"/>
                </a:solidFill>
                <a:effectLst/>
                <a:latin typeface="+mn-lt"/>
                <a:ea typeface="Times New Roman" panose="02020603050405020304" pitchFamily="18" charset="0"/>
                <a:cs typeface="Times New Roman" panose="02020603050405020304" pitchFamily="18" charset="0"/>
              </a:rPr>
              <a:t>1С:Договоры</a:t>
            </a:r>
            <a:endParaRPr lang="ru-RU" sz="1600" dirty="0">
              <a:latin typeface="+mn-lt"/>
              <a:ea typeface="Times New Roman" panose="02020603050405020304" pitchFamily="18" charset="0"/>
              <a:cs typeface="Times New Roman" panose="02020603050405020304" pitchFamily="18" charset="0"/>
            </a:endParaRPr>
          </a:p>
          <a:p>
            <a:pPr marL="412751" indent="-285750">
              <a:spcBef>
                <a:spcPts val="0"/>
              </a:spcBef>
              <a:buFont typeface="Arial" panose="020B0604020202020204" pitchFamily="34" charset="0"/>
              <a:buChar char="•"/>
            </a:pPr>
            <a:r>
              <a:rPr lang="ru-RU" sz="1600" dirty="0">
                <a:solidFill>
                  <a:srgbClr val="333333"/>
                </a:solidFill>
                <a:effectLst/>
                <a:latin typeface="+mn-lt"/>
                <a:ea typeface="Times New Roman" panose="02020603050405020304" pitchFamily="18" charset="0"/>
              </a:rPr>
              <a:t>1С:Учет обращений</a:t>
            </a:r>
            <a:r>
              <a:rPr lang="ru-RU" sz="1600" dirty="0">
                <a:effectLst/>
                <a:latin typeface="+mn-lt"/>
              </a:rPr>
              <a:t> </a:t>
            </a:r>
          </a:p>
          <a:p>
            <a:pPr marL="412751" indent="-285750">
              <a:spcBef>
                <a:spcPts val="0"/>
              </a:spcBef>
              <a:buFont typeface="Arial" panose="020B0604020202020204" pitchFamily="34" charset="0"/>
              <a:buChar char="•"/>
            </a:pPr>
            <a:r>
              <a:rPr lang="ru-RU" sz="1600" dirty="0">
                <a:solidFill>
                  <a:srgbClr val="333333"/>
                </a:solidFill>
                <a:effectLst/>
                <a:latin typeface="+mn-lt"/>
                <a:ea typeface="Times New Roman" panose="02020603050405020304" pitchFamily="18" charset="0"/>
                <a:cs typeface="Times New Roman" panose="02020603050405020304" pitchFamily="18" charset="0"/>
              </a:rPr>
              <a:t>1С-Битрикс: Управление сайтом</a:t>
            </a:r>
            <a:r>
              <a:rPr lang="ru-RU" sz="1600" dirty="0">
                <a:latin typeface="+mn-lt"/>
                <a:ea typeface="Times New Roman" panose="02020603050405020304" pitchFamily="18" charset="0"/>
                <a:cs typeface="Times New Roman" panose="02020603050405020304" pitchFamily="18" charset="0"/>
              </a:rPr>
              <a:t> и </a:t>
            </a:r>
            <a:r>
              <a:rPr lang="ru-RU" sz="1600" dirty="0">
                <a:solidFill>
                  <a:srgbClr val="333333"/>
                </a:solidFill>
                <a:effectLst/>
                <a:latin typeface="+mn-lt"/>
                <a:ea typeface="Times New Roman" panose="02020603050405020304" pitchFamily="18" charset="0"/>
              </a:rPr>
              <a:t>Корпоративный портал </a:t>
            </a:r>
          </a:p>
          <a:p>
            <a:pPr marL="412751" indent="-285750">
              <a:spcBef>
                <a:spcPts val="0"/>
              </a:spcBef>
              <a:buFont typeface="Arial" panose="020B0604020202020204" pitchFamily="34" charset="0"/>
              <a:buChar char="•"/>
            </a:pPr>
            <a:r>
              <a:rPr lang="ru-RU" sz="1600" dirty="0">
                <a:effectLst/>
                <a:latin typeface="+mn-lt"/>
                <a:ea typeface="Times New Roman" panose="02020603050405020304" pitchFamily="18" charset="0"/>
                <a:cs typeface="Times New Roman" panose="02020603050405020304" pitchFamily="18" charset="0"/>
              </a:rPr>
              <a:t>1С:ERP Управление предприятием</a:t>
            </a:r>
            <a:endParaRPr lang="ru-RU" sz="1600" dirty="0">
              <a:latin typeface="+mn-lt"/>
              <a:ea typeface="Times New Roman" panose="02020603050405020304" pitchFamily="18" charset="0"/>
              <a:cs typeface="Times New Roman" panose="02020603050405020304" pitchFamily="18" charset="0"/>
            </a:endParaRPr>
          </a:p>
          <a:p>
            <a:pPr marL="412751" indent="-285750">
              <a:spcBef>
                <a:spcPts val="0"/>
              </a:spcBef>
              <a:buFont typeface="Arial" panose="020B0604020202020204" pitchFamily="34" charset="0"/>
              <a:buChar char="•"/>
            </a:pPr>
            <a:r>
              <a:rPr lang="ru-RU" sz="1600" dirty="0">
                <a:effectLst/>
                <a:latin typeface="+mn-lt"/>
                <a:ea typeface="Times New Roman" panose="02020603050405020304" pitchFamily="18" charset="0"/>
              </a:rPr>
              <a:t>1С:Управление нашей фирмой</a:t>
            </a:r>
          </a:p>
          <a:p>
            <a:pPr marL="412751" indent="-285750">
              <a:spcBef>
                <a:spcPts val="0"/>
              </a:spcBef>
              <a:buFont typeface="Arial" panose="020B0604020202020204" pitchFamily="34" charset="0"/>
              <a:buChar char="•"/>
            </a:pPr>
            <a:r>
              <a:rPr lang="ru-RU" sz="1600" dirty="0">
                <a:solidFill>
                  <a:srgbClr val="333333"/>
                </a:solidFill>
                <a:effectLst/>
                <a:latin typeface="+mn-lt"/>
                <a:ea typeface="Times New Roman" panose="02020603050405020304" pitchFamily="18" charset="0"/>
              </a:rPr>
              <a:t>1С:Аналитика</a:t>
            </a:r>
            <a:r>
              <a:rPr lang="ru-RU" sz="1600" dirty="0">
                <a:effectLst/>
                <a:latin typeface="+mn-lt"/>
              </a:rPr>
              <a:t> </a:t>
            </a:r>
          </a:p>
          <a:p>
            <a:pPr marL="412751" indent="-285750">
              <a:spcBef>
                <a:spcPts val="0"/>
              </a:spcBef>
              <a:buFont typeface="Arial" panose="020B0604020202020204" pitchFamily="34" charset="0"/>
              <a:buChar char="•"/>
            </a:pPr>
            <a:r>
              <a:rPr lang="ru-RU" sz="1600" dirty="0">
                <a:effectLst/>
                <a:latin typeface="+mn-lt"/>
                <a:ea typeface="Times New Roman" panose="02020603050405020304" pitchFamily="18" charset="0"/>
                <a:cs typeface="Times New Roman" panose="02020603050405020304" pitchFamily="18" charset="0"/>
              </a:rPr>
              <a:t>1</a:t>
            </a:r>
            <a:r>
              <a:rPr lang="en-US" sz="1600" dirty="0">
                <a:effectLst/>
                <a:latin typeface="+mn-lt"/>
                <a:ea typeface="Times New Roman" panose="02020603050405020304" pitchFamily="18" charset="0"/>
                <a:cs typeface="Times New Roman" panose="02020603050405020304" pitchFamily="18" charset="0"/>
              </a:rPr>
              <a:t>C</a:t>
            </a:r>
            <a:r>
              <a:rPr lang="ru-RU" sz="1600" dirty="0">
                <a:effectLst/>
                <a:latin typeface="+mn-lt"/>
                <a:ea typeface="Times New Roman" panose="02020603050405020304" pitchFamily="18" charset="0"/>
                <a:cs typeface="Times New Roman" panose="02020603050405020304" pitchFamily="18" charset="0"/>
              </a:rPr>
              <a:t>: Управление торговлей</a:t>
            </a:r>
            <a:endParaRPr lang="ru-RU" sz="1600" dirty="0">
              <a:latin typeface="+mn-lt"/>
              <a:ea typeface="Times New Roman" panose="02020603050405020304" pitchFamily="18" charset="0"/>
              <a:cs typeface="Times New Roman" panose="02020603050405020304" pitchFamily="18" charset="0"/>
            </a:endParaRPr>
          </a:p>
          <a:p>
            <a:pPr marL="412751" indent="-285750">
              <a:spcBef>
                <a:spcPts val="0"/>
              </a:spcBef>
              <a:buFont typeface="Arial" panose="020B0604020202020204" pitchFamily="34" charset="0"/>
              <a:buChar char="•"/>
            </a:pPr>
            <a:r>
              <a:rPr lang="ru-RU" sz="1600" dirty="0">
                <a:effectLst/>
                <a:latin typeface="+mn-lt"/>
                <a:ea typeface="Times New Roman" panose="02020603050405020304" pitchFamily="18" charset="0"/>
                <a:cs typeface="Times New Roman" panose="02020603050405020304" pitchFamily="18" charset="0"/>
              </a:rPr>
              <a:t>1С:ERP Управление предприятием</a:t>
            </a:r>
            <a:r>
              <a:rPr lang="ru-RU" sz="1600" dirty="0">
                <a:latin typeface="+mn-lt"/>
                <a:ea typeface="Times New Roman" panose="02020603050405020304" pitchFamily="18" charset="0"/>
                <a:cs typeface="Times New Roman" panose="02020603050405020304" pitchFamily="18" charset="0"/>
              </a:rPr>
              <a:t> </a:t>
            </a:r>
            <a:r>
              <a:rPr lang="ru-RU" sz="1600" dirty="0">
                <a:effectLst/>
                <a:latin typeface="+mn-lt"/>
                <a:ea typeface="Times New Roman" panose="02020603050405020304" pitchFamily="18" charset="0"/>
              </a:rPr>
              <a:t>(возможно, сразу 1С:ERP)</a:t>
            </a:r>
          </a:p>
          <a:p>
            <a:pPr marL="412751" indent="-285750">
              <a:spcBef>
                <a:spcPts val="0"/>
              </a:spcBef>
              <a:buFont typeface="Arial" panose="020B0604020202020204" pitchFamily="34" charset="0"/>
              <a:buChar char="•"/>
            </a:pPr>
            <a:r>
              <a:rPr lang="ru-RU" sz="1600" dirty="0">
                <a:effectLst/>
                <a:latin typeface="+mn-lt"/>
                <a:ea typeface="Times New Roman" panose="02020603050405020304" pitchFamily="18" charset="0"/>
              </a:rPr>
              <a:t>1С: Зарплата и управление персоналом</a:t>
            </a:r>
            <a:r>
              <a:rPr lang="ru-RU" sz="1600" dirty="0">
                <a:effectLst/>
                <a:latin typeface="+mn-lt"/>
              </a:rPr>
              <a:t> </a:t>
            </a:r>
          </a:p>
          <a:p>
            <a:pPr marL="412751" indent="-285750">
              <a:spcBef>
                <a:spcPts val="0"/>
              </a:spcBef>
              <a:buFont typeface="Arial" panose="020B0604020202020204" pitchFamily="34" charset="0"/>
              <a:buChar char="•"/>
            </a:pPr>
            <a:endParaRPr lang="en-US" sz="1000" dirty="0">
              <a:solidFill>
                <a:schemeClr val="dk1"/>
              </a:solidFill>
              <a:latin typeface="+mn-lt"/>
              <a:ea typeface="Arial"/>
              <a:cs typeface="Arial"/>
              <a:sym typeface="Arial"/>
            </a:endParaRPr>
          </a:p>
          <a:p>
            <a:pPr marL="127001" indent="0">
              <a:spcBef>
                <a:spcPts val="0"/>
              </a:spcBef>
              <a:buNone/>
            </a:pPr>
            <a:r>
              <a:rPr lang="ru-RU" sz="1800" dirty="0">
                <a:latin typeface="+mn-lt"/>
              </a:rPr>
              <a:t>Заключили соглашение</a:t>
            </a:r>
            <a:endParaRPr lang="ru-RU" sz="2000" dirty="0">
              <a:solidFill>
                <a:schemeClr val="dk1"/>
              </a:solidFill>
              <a:latin typeface="+mn-lt"/>
              <a:ea typeface="Arial"/>
              <a:cs typeface="Arial"/>
              <a:sym typeface="Arial"/>
            </a:endParaRPr>
          </a:p>
          <a:p>
            <a:pPr marL="412751" indent="-285750">
              <a:spcBef>
                <a:spcPts val="0"/>
              </a:spcBef>
            </a:pPr>
            <a:endParaRPr lang="ru-RU" dirty="0">
              <a:latin typeface="+mn-lt"/>
            </a:endParaRPr>
          </a:p>
          <a:p>
            <a:pPr marL="412751" indent="-285750">
              <a:spcBef>
                <a:spcPts val="0"/>
              </a:spcBef>
            </a:pPr>
            <a:endParaRPr sz="2000" dirty="0">
              <a:solidFill>
                <a:schemeClr val="dk1"/>
              </a:solidFill>
              <a:latin typeface="+mn-lt"/>
              <a:ea typeface="Arial"/>
              <a:cs typeface="Arial"/>
              <a:sym typeface="Arial"/>
            </a:endParaRPr>
          </a:p>
        </p:txBody>
      </p:sp>
      <p:sp>
        <p:nvSpPr>
          <p:cNvPr id="166" name="Google Shape;166;p7"/>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67" name="Google Shape;167;p7"/>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dirty="0">
                <a:solidFill>
                  <a:srgbClr val="7F7F7F"/>
                </a:solidFill>
                <a:latin typeface="Arial"/>
                <a:ea typeface="Arial"/>
                <a:cs typeface="Arial"/>
                <a:sym typeface="Arial"/>
              </a:rPr>
              <a:t>XXIII </a:t>
            </a:r>
            <a:r>
              <a:rPr lang="en-US" sz="800" b="1" i="0" u="none" dirty="0" err="1">
                <a:solidFill>
                  <a:srgbClr val="7F7F7F"/>
                </a:solidFill>
                <a:latin typeface="Arial"/>
                <a:ea typeface="Arial"/>
                <a:cs typeface="Arial"/>
                <a:sym typeface="Arial"/>
              </a:rPr>
              <a:t>международная</a:t>
            </a:r>
            <a:r>
              <a:rPr lang="en-US" sz="800" b="1" i="0" u="none" dirty="0">
                <a:solidFill>
                  <a:srgbClr val="7F7F7F"/>
                </a:solidFill>
                <a:latin typeface="Arial"/>
                <a:ea typeface="Arial"/>
                <a:cs typeface="Arial"/>
                <a:sym typeface="Arial"/>
              </a:rPr>
              <a:t> </a:t>
            </a:r>
            <a:r>
              <a:rPr lang="en-US" sz="800" b="1" i="0" u="none" dirty="0" err="1">
                <a:solidFill>
                  <a:srgbClr val="7F7F7F"/>
                </a:solidFill>
                <a:latin typeface="Arial"/>
                <a:ea typeface="Arial"/>
                <a:cs typeface="Arial"/>
                <a:sym typeface="Arial"/>
              </a:rPr>
              <a:t>научно-практическая</a:t>
            </a:r>
            <a:r>
              <a:rPr lang="en-US" sz="800" b="1" i="0" u="none" dirty="0">
                <a:solidFill>
                  <a:srgbClr val="7F7F7F"/>
                </a:solidFill>
                <a:latin typeface="Arial"/>
                <a:ea typeface="Arial"/>
                <a:cs typeface="Arial"/>
                <a:sym typeface="Arial"/>
              </a:rPr>
              <a:t> </a:t>
            </a:r>
            <a:r>
              <a:rPr lang="en-US" sz="800" b="1" i="0" u="none" dirty="0" err="1">
                <a:solidFill>
                  <a:srgbClr val="7F7F7F"/>
                </a:solidFill>
                <a:latin typeface="Arial"/>
                <a:ea typeface="Arial"/>
                <a:cs typeface="Arial"/>
                <a:sym typeface="Arial"/>
              </a:rPr>
              <a:t>конференция</a:t>
            </a:r>
            <a:br>
              <a:rPr lang="en-US" sz="800" b="1" i="0" u="none" dirty="0">
                <a:solidFill>
                  <a:srgbClr val="7F7F7F"/>
                </a:solidFill>
                <a:latin typeface="Arial"/>
                <a:ea typeface="Arial"/>
                <a:cs typeface="Arial"/>
                <a:sym typeface="Arial"/>
              </a:rPr>
            </a:br>
            <a:r>
              <a:rPr lang="en-US" sz="900" b="1" i="0" u="none" dirty="0">
                <a:solidFill>
                  <a:srgbClr val="7F7F7F"/>
                </a:solidFill>
                <a:latin typeface="Arial"/>
                <a:ea typeface="Arial"/>
                <a:cs typeface="Arial"/>
                <a:sym typeface="Arial"/>
              </a:rPr>
              <a:t>НОВЫЕ ИНФОРМАЦИОННЫЕ ТЕХНОЛОГИИ </a:t>
            </a:r>
            <a:r>
              <a:rPr lang="en-US" sz="900" b="1" i="0" u="none" dirty="0" err="1">
                <a:solidFill>
                  <a:srgbClr val="7F7F7F"/>
                </a:solidFill>
                <a:latin typeface="Arial"/>
                <a:ea typeface="Arial"/>
                <a:cs typeface="Arial"/>
                <a:sym typeface="Arial"/>
              </a:rPr>
              <a:t>В</a:t>
            </a:r>
            <a:r>
              <a:rPr lang="en-US" sz="900" b="1" i="0" u="none" dirty="0">
                <a:solidFill>
                  <a:srgbClr val="7F7F7F"/>
                </a:solidFill>
                <a:latin typeface="Arial"/>
                <a:ea typeface="Arial"/>
                <a:cs typeface="Arial"/>
                <a:sym typeface="Arial"/>
              </a:rPr>
              <a:t> ОБРАЗОВАНИИ</a:t>
            </a:r>
            <a:r>
              <a:rPr lang="en-US" sz="800" b="1" i="0" u="none" dirty="0">
                <a:solidFill>
                  <a:srgbClr val="7F7F7F"/>
                </a:solidFill>
                <a:latin typeface="Arial"/>
                <a:ea typeface="Arial"/>
                <a:cs typeface="Arial"/>
                <a:sym typeface="Arial"/>
              </a:rPr>
              <a:t> </a:t>
            </a:r>
            <a:endParaRPr dirty="0"/>
          </a:p>
        </p:txBody>
      </p:sp>
      <p:sp>
        <p:nvSpPr>
          <p:cNvPr id="168" name="Google Shape;168;p7"/>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11</a:t>
            </a:fld>
            <a:endParaRPr/>
          </a:p>
        </p:txBody>
      </p:sp>
      <p:pic>
        <p:nvPicPr>
          <p:cNvPr id="4" name="Рисунок 3">
            <a:extLst>
              <a:ext uri="{FF2B5EF4-FFF2-40B4-BE49-F238E27FC236}">
                <a16:creationId xmlns:a16="http://schemas.microsoft.com/office/drawing/2014/main" id="{8D44DE57-A08C-D446-9900-ED0AD657A584}"/>
              </a:ext>
            </a:extLst>
          </p:cNvPr>
          <p:cNvPicPr>
            <a:picLocks noChangeAspect="1"/>
          </p:cNvPicPr>
          <p:nvPr/>
        </p:nvPicPr>
        <p:blipFill rotWithShape="1">
          <a:blip r:embed="rId3">
            <a:clrChange>
              <a:clrFrom>
                <a:srgbClr val="FFFFFF"/>
              </a:clrFrom>
              <a:clrTo>
                <a:srgbClr val="FFFFFF">
                  <a:alpha val="0"/>
                </a:srgbClr>
              </a:clrTo>
            </a:clrChange>
          </a:blip>
          <a:srcRect l="12305" t="9309" r="12379" b="23781"/>
          <a:stretch/>
        </p:blipFill>
        <p:spPr>
          <a:xfrm>
            <a:off x="6877049" y="1870999"/>
            <a:ext cx="2266951" cy="20139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xfrm>
            <a:off x="1331118" y="112473"/>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rPr>
              <a:t>Северный Арктический </a:t>
            </a:r>
            <a:br>
              <a:rPr lang="ru-RU" dirty="0">
                <a:solidFill>
                  <a:srgbClr val="F1AF00"/>
                </a:solidFill>
              </a:rPr>
            </a:br>
            <a:r>
              <a:rPr lang="ru-RU" dirty="0">
                <a:solidFill>
                  <a:srgbClr val="F1AF00"/>
                </a:solidFill>
              </a:rPr>
              <a:t>федеральный университет</a:t>
            </a:r>
            <a:endParaRPr dirty="0">
              <a:solidFill>
                <a:srgbClr val="F1AF00"/>
              </a:solidFill>
            </a:endParaRPr>
          </a:p>
        </p:txBody>
      </p:sp>
      <p:sp>
        <p:nvSpPr>
          <p:cNvPr id="163" name="Google Shape;163;p7"/>
          <p:cNvSpPr txBox="1">
            <a:spLocks noGrp="1"/>
          </p:cNvSpPr>
          <p:nvPr>
            <p:ph type="body" idx="1"/>
          </p:nvPr>
        </p:nvSpPr>
        <p:spPr>
          <a:xfrm>
            <a:off x="125413" y="1389850"/>
            <a:ext cx="6225691" cy="2933700"/>
          </a:xfrm>
          <a:prstGeom prst="rect">
            <a:avLst/>
          </a:prstGeom>
          <a:noFill/>
          <a:ln>
            <a:noFill/>
          </a:ln>
        </p:spPr>
        <p:txBody>
          <a:bodyPr spcFirstLastPara="1" wrap="square" lIns="91425" tIns="45700" rIns="91425" bIns="45700" anchor="t" anchorCtr="0">
            <a:noAutofit/>
          </a:bodyPr>
          <a:lstStyle/>
          <a:p>
            <a:pPr marL="412751" indent="-285750">
              <a:spcBef>
                <a:spcPts val="0"/>
              </a:spcBef>
            </a:pPr>
            <a:r>
              <a:rPr lang="ru-RU" sz="1600" dirty="0">
                <a:latin typeface="+mn-lt"/>
              </a:rPr>
              <a:t>Открыли базовую кафедру 1С</a:t>
            </a:r>
          </a:p>
          <a:p>
            <a:pPr marL="412751" indent="-285750">
              <a:spcBef>
                <a:spcPts val="0"/>
              </a:spcBef>
            </a:pPr>
            <a:r>
              <a:rPr lang="ru-RU" sz="1600" dirty="0">
                <a:latin typeface="+mn-lt"/>
              </a:rPr>
              <a:t>Реализовываем программу </a:t>
            </a:r>
            <a:r>
              <a:rPr lang="ru-RU" sz="1600" dirty="0">
                <a:effectLst/>
                <a:latin typeface="+mn-lt"/>
              </a:rPr>
              <a:t>для бизнес-информатики “</a:t>
            </a:r>
            <a:r>
              <a:rPr lang="en" sz="1600" dirty="0">
                <a:effectLst/>
                <a:latin typeface="+mn-lt"/>
              </a:rPr>
              <a:t>IT- </a:t>
            </a:r>
            <a:r>
              <a:rPr lang="ru-RU" sz="1600" dirty="0">
                <a:effectLst/>
                <a:latin typeface="+mn-lt"/>
              </a:rPr>
              <a:t>решения и обеспечение аналитических бизнес-процессов”</a:t>
            </a:r>
            <a:endParaRPr lang="ru-RU" sz="1600" dirty="0">
              <a:latin typeface="+mn-lt"/>
            </a:endParaRPr>
          </a:p>
          <a:p>
            <a:pPr marL="412751" indent="-285750">
              <a:spcBef>
                <a:spcPts val="0"/>
              </a:spcBef>
            </a:pPr>
            <a:r>
              <a:rPr lang="ru-RU" sz="1600" dirty="0">
                <a:latin typeface="+mn-lt"/>
              </a:rPr>
              <a:t>Были наставниками 3х команд и курировали 4 </a:t>
            </a:r>
          </a:p>
          <a:p>
            <a:pPr marL="127001" indent="0">
              <a:spcBef>
                <a:spcPts val="0"/>
              </a:spcBef>
              <a:buNone/>
            </a:pPr>
            <a:r>
              <a:rPr lang="ru-RU" sz="1600" dirty="0">
                <a:latin typeface="+mn-lt"/>
              </a:rPr>
              <a:t>     на </a:t>
            </a:r>
            <a:r>
              <a:rPr lang="ru-RU" sz="1600" dirty="0" err="1">
                <a:latin typeface="+mn-lt"/>
              </a:rPr>
              <a:t>акселарационной</a:t>
            </a:r>
            <a:r>
              <a:rPr lang="ru-RU" sz="1600" dirty="0">
                <a:latin typeface="+mn-lt"/>
              </a:rPr>
              <a:t> практике. Заняли </a:t>
            </a:r>
            <a:r>
              <a:rPr lang="en-US" sz="1600" dirty="0">
                <a:latin typeface="+mn-lt"/>
              </a:rPr>
              <a:t>I </a:t>
            </a:r>
            <a:r>
              <a:rPr lang="ru-RU" sz="1600" dirty="0">
                <a:latin typeface="+mn-lt"/>
              </a:rPr>
              <a:t>и </a:t>
            </a:r>
            <a:r>
              <a:rPr lang="en-US" sz="1600" dirty="0">
                <a:latin typeface="+mn-lt"/>
              </a:rPr>
              <a:t>II </a:t>
            </a:r>
            <a:r>
              <a:rPr lang="en-US" sz="1600" dirty="0" err="1">
                <a:latin typeface="+mn-lt"/>
              </a:rPr>
              <a:t>м</a:t>
            </a:r>
            <a:r>
              <a:rPr lang="ru-RU" sz="1600" dirty="0" err="1">
                <a:latin typeface="+mn-lt"/>
              </a:rPr>
              <a:t>еста</a:t>
            </a:r>
            <a:r>
              <a:rPr lang="ru-RU" sz="1600" dirty="0">
                <a:latin typeface="+mn-lt"/>
              </a:rPr>
              <a:t> в ВУЗе</a:t>
            </a:r>
            <a:endParaRPr lang="ru-RU" sz="1600" dirty="0">
              <a:effectLst/>
              <a:latin typeface="+mn-lt"/>
            </a:endParaRPr>
          </a:p>
          <a:p>
            <a:pPr marL="412751" indent="-285750">
              <a:spcBef>
                <a:spcPts val="0"/>
              </a:spcBef>
            </a:pPr>
            <a:r>
              <a:rPr lang="ru-RU" sz="1600" dirty="0">
                <a:effectLst/>
                <a:latin typeface="+mn-lt"/>
              </a:rPr>
              <a:t>Разработали и внедрили 3 дисциплины по выбору в рамках проекта “Цифровой мир”</a:t>
            </a:r>
          </a:p>
          <a:p>
            <a:pPr marL="412751" indent="-285750">
              <a:spcBef>
                <a:spcPts val="0"/>
              </a:spcBef>
            </a:pPr>
            <a:endParaRPr lang="ru-RU" sz="1600" dirty="0">
              <a:solidFill>
                <a:schemeClr val="dk1"/>
              </a:solidFill>
              <a:latin typeface="+mn-lt"/>
              <a:ea typeface="Arial"/>
              <a:cs typeface="Arial"/>
              <a:sym typeface="Arial"/>
            </a:endParaRPr>
          </a:p>
          <a:p>
            <a:pPr marL="412751" indent="-285750">
              <a:spcBef>
                <a:spcPts val="0"/>
              </a:spcBef>
            </a:pPr>
            <a:r>
              <a:rPr lang="ru-RU" sz="1600" dirty="0">
                <a:effectLst/>
                <a:latin typeface="+mn-lt"/>
              </a:rPr>
              <a:t>Разрабатываем программу для </a:t>
            </a:r>
            <a:r>
              <a:rPr lang="ru-RU" sz="1600" dirty="0">
                <a:latin typeface="+mn-lt"/>
              </a:rPr>
              <a:t>прикладной информатики</a:t>
            </a:r>
            <a:endParaRPr lang="ru-RU" sz="1600" dirty="0">
              <a:effectLst/>
              <a:latin typeface="+mn-lt"/>
            </a:endParaRPr>
          </a:p>
          <a:p>
            <a:pPr marL="412751" indent="-285750">
              <a:spcBef>
                <a:spcPts val="0"/>
              </a:spcBef>
            </a:pPr>
            <a:endParaRPr lang="ru-RU" sz="1600" dirty="0">
              <a:solidFill>
                <a:schemeClr val="dk1"/>
              </a:solidFill>
              <a:latin typeface="+mn-lt"/>
              <a:ea typeface="Arial"/>
              <a:cs typeface="Arial"/>
              <a:sym typeface="Arial"/>
            </a:endParaRPr>
          </a:p>
          <a:p>
            <a:pPr marL="412751" indent="-285750">
              <a:spcBef>
                <a:spcPts val="0"/>
              </a:spcBef>
            </a:pPr>
            <a:endParaRPr lang="ru-RU" sz="2000" dirty="0">
              <a:solidFill>
                <a:schemeClr val="dk1"/>
              </a:solidFill>
              <a:latin typeface="+mn-lt"/>
              <a:ea typeface="Arial"/>
              <a:cs typeface="Arial"/>
              <a:sym typeface="Arial"/>
            </a:endParaRPr>
          </a:p>
          <a:p>
            <a:pPr marL="412751" indent="-285750">
              <a:spcBef>
                <a:spcPts val="0"/>
              </a:spcBef>
            </a:pPr>
            <a:endParaRPr lang="ru-RU" dirty="0">
              <a:latin typeface="+mn-lt"/>
            </a:endParaRPr>
          </a:p>
          <a:p>
            <a:pPr marL="412751" indent="-285750">
              <a:spcBef>
                <a:spcPts val="0"/>
              </a:spcBef>
            </a:pPr>
            <a:endParaRPr sz="2000" dirty="0">
              <a:solidFill>
                <a:schemeClr val="dk1"/>
              </a:solidFill>
              <a:latin typeface="+mn-lt"/>
              <a:ea typeface="Arial"/>
              <a:cs typeface="Arial"/>
              <a:sym typeface="Arial"/>
            </a:endParaRPr>
          </a:p>
        </p:txBody>
      </p:sp>
      <p:sp>
        <p:nvSpPr>
          <p:cNvPr id="166" name="Google Shape;166;p7"/>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67" name="Google Shape;167;p7"/>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dirty="0">
                <a:solidFill>
                  <a:srgbClr val="7F7F7F"/>
                </a:solidFill>
                <a:latin typeface="Arial"/>
                <a:ea typeface="Arial"/>
                <a:cs typeface="Arial"/>
                <a:sym typeface="Arial"/>
              </a:rPr>
              <a:t>XXIII </a:t>
            </a:r>
            <a:r>
              <a:rPr lang="en-US" sz="800" b="1" i="0" u="none" dirty="0" err="1">
                <a:solidFill>
                  <a:srgbClr val="7F7F7F"/>
                </a:solidFill>
                <a:latin typeface="Arial"/>
                <a:ea typeface="Arial"/>
                <a:cs typeface="Arial"/>
                <a:sym typeface="Arial"/>
              </a:rPr>
              <a:t>международная</a:t>
            </a:r>
            <a:r>
              <a:rPr lang="en-US" sz="800" b="1" i="0" u="none" dirty="0">
                <a:solidFill>
                  <a:srgbClr val="7F7F7F"/>
                </a:solidFill>
                <a:latin typeface="Arial"/>
                <a:ea typeface="Arial"/>
                <a:cs typeface="Arial"/>
                <a:sym typeface="Arial"/>
              </a:rPr>
              <a:t> </a:t>
            </a:r>
            <a:r>
              <a:rPr lang="en-US" sz="800" b="1" i="0" u="none" dirty="0" err="1">
                <a:solidFill>
                  <a:srgbClr val="7F7F7F"/>
                </a:solidFill>
                <a:latin typeface="Arial"/>
                <a:ea typeface="Arial"/>
                <a:cs typeface="Arial"/>
                <a:sym typeface="Arial"/>
              </a:rPr>
              <a:t>научно-практическая</a:t>
            </a:r>
            <a:r>
              <a:rPr lang="en-US" sz="800" b="1" i="0" u="none" dirty="0">
                <a:solidFill>
                  <a:srgbClr val="7F7F7F"/>
                </a:solidFill>
                <a:latin typeface="Arial"/>
                <a:ea typeface="Arial"/>
                <a:cs typeface="Arial"/>
                <a:sym typeface="Arial"/>
              </a:rPr>
              <a:t> </a:t>
            </a:r>
            <a:r>
              <a:rPr lang="en-US" sz="800" b="1" i="0" u="none" dirty="0" err="1">
                <a:solidFill>
                  <a:srgbClr val="7F7F7F"/>
                </a:solidFill>
                <a:latin typeface="Arial"/>
                <a:ea typeface="Arial"/>
                <a:cs typeface="Arial"/>
                <a:sym typeface="Arial"/>
              </a:rPr>
              <a:t>конференция</a:t>
            </a:r>
            <a:br>
              <a:rPr lang="en-US" sz="800" b="1" i="0" u="none" dirty="0">
                <a:solidFill>
                  <a:srgbClr val="7F7F7F"/>
                </a:solidFill>
                <a:latin typeface="Arial"/>
                <a:ea typeface="Arial"/>
                <a:cs typeface="Arial"/>
                <a:sym typeface="Arial"/>
              </a:rPr>
            </a:br>
            <a:r>
              <a:rPr lang="en-US" sz="900" b="1" i="0" u="none" dirty="0">
                <a:solidFill>
                  <a:srgbClr val="7F7F7F"/>
                </a:solidFill>
                <a:latin typeface="Arial"/>
                <a:ea typeface="Arial"/>
                <a:cs typeface="Arial"/>
                <a:sym typeface="Arial"/>
              </a:rPr>
              <a:t>НОВЫЕ ИНФОРМАЦИОННЫЕ ТЕХНОЛОГИИ </a:t>
            </a:r>
            <a:r>
              <a:rPr lang="en-US" sz="900" b="1" i="0" u="none" dirty="0" err="1">
                <a:solidFill>
                  <a:srgbClr val="7F7F7F"/>
                </a:solidFill>
                <a:latin typeface="Arial"/>
                <a:ea typeface="Arial"/>
                <a:cs typeface="Arial"/>
                <a:sym typeface="Arial"/>
              </a:rPr>
              <a:t>В</a:t>
            </a:r>
            <a:r>
              <a:rPr lang="en-US" sz="900" b="1" i="0" u="none" dirty="0">
                <a:solidFill>
                  <a:srgbClr val="7F7F7F"/>
                </a:solidFill>
                <a:latin typeface="Arial"/>
                <a:ea typeface="Arial"/>
                <a:cs typeface="Arial"/>
                <a:sym typeface="Arial"/>
              </a:rPr>
              <a:t> ОБРАЗОВАНИИ</a:t>
            </a:r>
            <a:r>
              <a:rPr lang="en-US" sz="800" b="1" i="0" u="none" dirty="0">
                <a:solidFill>
                  <a:srgbClr val="7F7F7F"/>
                </a:solidFill>
                <a:latin typeface="Arial"/>
                <a:ea typeface="Arial"/>
                <a:cs typeface="Arial"/>
                <a:sym typeface="Arial"/>
              </a:rPr>
              <a:t> </a:t>
            </a:r>
            <a:endParaRPr dirty="0"/>
          </a:p>
        </p:txBody>
      </p:sp>
      <p:sp>
        <p:nvSpPr>
          <p:cNvPr id="168" name="Google Shape;168;p7"/>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12</a:t>
            </a:fld>
            <a:endParaRPr/>
          </a:p>
        </p:txBody>
      </p:sp>
      <p:pic>
        <p:nvPicPr>
          <p:cNvPr id="8" name="Рисунок 7" descr="Изображение выглядит как текст&#10;&#10;Автоматически созданное описание">
            <a:extLst>
              <a:ext uri="{FF2B5EF4-FFF2-40B4-BE49-F238E27FC236}">
                <a16:creationId xmlns:a16="http://schemas.microsoft.com/office/drawing/2014/main" id="{A8D96D5A-5BC4-224A-89F8-A136FE003497}"/>
              </a:ext>
            </a:extLst>
          </p:cNvPr>
          <p:cNvPicPr>
            <a:picLocks noChangeAspect="1"/>
          </p:cNvPicPr>
          <p:nvPr/>
        </p:nvPicPr>
        <p:blipFill>
          <a:blip r:embed="rId3"/>
          <a:stretch>
            <a:fillRect/>
          </a:stretch>
        </p:blipFill>
        <p:spPr>
          <a:xfrm>
            <a:off x="7368975" y="2338770"/>
            <a:ext cx="1577471" cy="2103295"/>
          </a:xfrm>
          <a:prstGeom prst="rect">
            <a:avLst/>
          </a:prstGeom>
        </p:spPr>
      </p:pic>
      <p:pic>
        <p:nvPicPr>
          <p:cNvPr id="6" name="Рисунок 5" descr="Изображение выглядит как текст, человек, внутренний&#10;&#10;Автоматически созданное описание">
            <a:extLst>
              <a:ext uri="{FF2B5EF4-FFF2-40B4-BE49-F238E27FC236}">
                <a16:creationId xmlns:a16="http://schemas.microsoft.com/office/drawing/2014/main" id="{E89FEE0C-9B1D-8943-858A-13B7BB322792}"/>
              </a:ext>
            </a:extLst>
          </p:cNvPr>
          <p:cNvPicPr>
            <a:picLocks noChangeAspect="1"/>
          </p:cNvPicPr>
          <p:nvPr/>
        </p:nvPicPr>
        <p:blipFill rotWithShape="1">
          <a:blip r:embed="rId4"/>
          <a:srcRect t="20384" b="16092"/>
          <a:stretch/>
        </p:blipFill>
        <p:spPr>
          <a:xfrm rot="21082933">
            <a:off x="6213143" y="2237394"/>
            <a:ext cx="1453196" cy="2051400"/>
          </a:xfrm>
          <a:prstGeom prst="rect">
            <a:avLst/>
          </a:prstGeom>
        </p:spPr>
      </p:pic>
    </p:spTree>
    <p:extLst>
      <p:ext uri="{BB962C8B-B14F-4D97-AF65-F5344CB8AC3E}">
        <p14:creationId xmlns:p14="http://schemas.microsoft.com/office/powerpoint/2010/main" val="4273451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xfrm>
            <a:off x="1619250" y="339725"/>
            <a:ext cx="6913562" cy="369887"/>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rPr>
              <a:t>Дисциплины по выбору в САФУ</a:t>
            </a:r>
            <a:endParaRPr dirty="0">
              <a:solidFill>
                <a:srgbClr val="F1AF00"/>
              </a:solidFill>
            </a:endParaRPr>
          </a:p>
        </p:txBody>
      </p:sp>
      <p:sp>
        <p:nvSpPr>
          <p:cNvPr id="163" name="Google Shape;163;p7"/>
          <p:cNvSpPr txBox="1">
            <a:spLocks noGrp="1"/>
          </p:cNvSpPr>
          <p:nvPr>
            <p:ph type="body" idx="1"/>
          </p:nvPr>
        </p:nvSpPr>
        <p:spPr>
          <a:xfrm>
            <a:off x="250825" y="1438275"/>
            <a:ext cx="8642350" cy="2933700"/>
          </a:xfrm>
          <a:prstGeom prst="rect">
            <a:avLst/>
          </a:prstGeom>
          <a:noFill/>
          <a:ln>
            <a:noFill/>
          </a:ln>
        </p:spPr>
        <p:txBody>
          <a:bodyPr spcFirstLastPara="1" wrap="square" lIns="91425" tIns="45700" rIns="91425" bIns="45700" anchor="t" anchorCtr="0">
            <a:noAutofit/>
          </a:bodyPr>
          <a:lstStyle/>
          <a:p>
            <a:pPr marL="412751" indent="-285750">
              <a:spcBef>
                <a:spcPts val="0"/>
              </a:spcBef>
            </a:pPr>
            <a:r>
              <a:rPr lang="ru-RU" sz="1800" dirty="0">
                <a:latin typeface="+mn-lt"/>
                <a:ea typeface="Times New Roman" panose="02020603050405020304" pitchFamily="18" charset="0"/>
              </a:rPr>
              <a:t>Разработка на платформе 1С:Предприятие</a:t>
            </a:r>
            <a:r>
              <a:rPr lang="ru-RU" sz="1800" dirty="0">
                <a:latin typeface="+mn-lt"/>
              </a:rPr>
              <a:t> </a:t>
            </a:r>
          </a:p>
          <a:p>
            <a:pPr marL="412751" indent="-285750">
              <a:spcBef>
                <a:spcPts val="0"/>
              </a:spcBef>
            </a:pPr>
            <a:r>
              <a:rPr lang="ru-RU" sz="1800" dirty="0">
                <a:effectLst/>
                <a:latin typeface="+mn-lt"/>
                <a:ea typeface="Times New Roman" panose="02020603050405020304" pitchFamily="18" charset="0"/>
              </a:rPr>
              <a:t>Моделирование бизнес-процессов</a:t>
            </a:r>
            <a:r>
              <a:rPr lang="ru-RU" dirty="0">
                <a:effectLst/>
                <a:latin typeface="+mn-lt"/>
              </a:rPr>
              <a:t> </a:t>
            </a:r>
          </a:p>
          <a:p>
            <a:pPr marL="412751" indent="-285750">
              <a:spcBef>
                <a:spcPts val="0"/>
              </a:spcBef>
            </a:pPr>
            <a:r>
              <a:rPr lang="ru-RU" sz="1800" dirty="0">
                <a:effectLst/>
                <a:latin typeface="+mn-lt"/>
                <a:ea typeface="Times New Roman" panose="02020603050405020304" pitchFamily="18" charset="0"/>
              </a:rPr>
              <a:t>Управление качеством бизнес-приложений</a:t>
            </a:r>
            <a:r>
              <a:rPr lang="ru-RU" dirty="0">
                <a:effectLst/>
                <a:latin typeface="+mn-lt"/>
              </a:rPr>
              <a:t> </a:t>
            </a:r>
          </a:p>
          <a:p>
            <a:pPr marL="412751" indent="-285750">
              <a:spcBef>
                <a:spcPts val="0"/>
              </a:spcBef>
            </a:pPr>
            <a:endParaRPr lang="ru-RU" dirty="0">
              <a:latin typeface="+mn-lt"/>
            </a:endParaRPr>
          </a:p>
          <a:p>
            <a:pPr marL="412751" indent="-285750">
              <a:spcBef>
                <a:spcPts val="0"/>
              </a:spcBef>
            </a:pPr>
            <a:endParaRPr lang="ru-RU" dirty="0">
              <a:latin typeface="+mn-lt"/>
            </a:endParaRPr>
          </a:p>
          <a:p>
            <a:pPr marL="127001" indent="0">
              <a:spcBef>
                <a:spcPts val="0"/>
              </a:spcBef>
              <a:buNone/>
            </a:pPr>
            <a:r>
              <a:rPr lang="ru-RU" dirty="0">
                <a:latin typeface="+mn-lt"/>
              </a:rPr>
              <a:t>Каждый семестр набираем по 146 студентов</a:t>
            </a:r>
            <a:endParaRPr lang="ru-RU" dirty="0">
              <a:effectLst/>
              <a:latin typeface="+mn-lt"/>
            </a:endParaRPr>
          </a:p>
          <a:p>
            <a:pPr marL="412751" indent="-285750">
              <a:spcBef>
                <a:spcPts val="0"/>
              </a:spcBef>
            </a:pPr>
            <a:endParaRPr lang="ru-RU" sz="2000" dirty="0">
              <a:solidFill>
                <a:schemeClr val="dk1"/>
              </a:solidFill>
              <a:latin typeface="+mn-lt"/>
              <a:ea typeface="Arial"/>
              <a:cs typeface="Arial"/>
              <a:sym typeface="Arial"/>
            </a:endParaRPr>
          </a:p>
          <a:p>
            <a:pPr marL="412751" indent="-285750">
              <a:spcBef>
                <a:spcPts val="0"/>
              </a:spcBef>
            </a:pPr>
            <a:endParaRPr lang="ru-RU" dirty="0"/>
          </a:p>
          <a:p>
            <a:pPr marL="412751" indent="-285750">
              <a:spcBef>
                <a:spcPts val="0"/>
              </a:spcBef>
            </a:pPr>
            <a:endParaRPr sz="2000" dirty="0">
              <a:solidFill>
                <a:schemeClr val="dk1"/>
              </a:solidFill>
              <a:latin typeface="Arial"/>
              <a:ea typeface="Arial"/>
              <a:cs typeface="Arial"/>
              <a:sym typeface="Arial"/>
            </a:endParaRPr>
          </a:p>
        </p:txBody>
      </p:sp>
      <p:sp>
        <p:nvSpPr>
          <p:cNvPr id="166" name="Google Shape;166;p7"/>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67" name="Google Shape;167;p7"/>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68" name="Google Shape;168;p7"/>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13</a:t>
            </a:fld>
            <a:endParaRPr/>
          </a:p>
        </p:txBody>
      </p:sp>
      <p:pic>
        <p:nvPicPr>
          <p:cNvPr id="3" name="Рисунок 2">
            <a:extLst>
              <a:ext uri="{FF2B5EF4-FFF2-40B4-BE49-F238E27FC236}">
                <a16:creationId xmlns:a16="http://schemas.microsoft.com/office/drawing/2014/main" id="{A7B6799A-3DFA-F243-9029-8427D0A9BE4C}"/>
              </a:ext>
            </a:extLst>
          </p:cNvPr>
          <p:cNvPicPr>
            <a:picLocks noChangeAspect="1"/>
          </p:cNvPicPr>
          <p:nvPr/>
        </p:nvPicPr>
        <p:blipFill>
          <a:blip r:embed="rId3"/>
          <a:stretch>
            <a:fillRect/>
          </a:stretch>
        </p:blipFill>
        <p:spPr>
          <a:xfrm>
            <a:off x="7229475" y="2628902"/>
            <a:ext cx="1562100" cy="1562100"/>
          </a:xfrm>
          <a:prstGeom prst="rect">
            <a:avLst/>
          </a:prstGeom>
        </p:spPr>
      </p:pic>
    </p:spTree>
    <p:extLst>
      <p:ext uri="{BB962C8B-B14F-4D97-AF65-F5344CB8AC3E}">
        <p14:creationId xmlns:p14="http://schemas.microsoft.com/office/powerpoint/2010/main" val="4039046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570037" y="296861"/>
            <a:ext cx="6913562" cy="738664"/>
          </a:xfrm>
          <a:prstGeom prst="rect">
            <a:avLst/>
          </a:prstGeom>
          <a:noFill/>
          <a:ln>
            <a:noFill/>
          </a:ln>
        </p:spPr>
        <p:txBody>
          <a:bodyPr spcFirstLastPara="1" wrap="square" lIns="54000" tIns="0" rIns="54000" bIns="0" anchor="ctr" anchorCtr="0">
            <a:spAutoFit/>
          </a:bodyPr>
          <a:lstStyle/>
          <a:p>
            <a:pPr marL="412751" indent="-285750">
              <a:spcBef>
                <a:spcPts val="0"/>
              </a:spcBef>
            </a:pPr>
            <a:r>
              <a:rPr lang="ru-RU" sz="2400" b="1" dirty="0">
                <a:effectLst/>
                <a:latin typeface="+mj-lt"/>
                <a:ea typeface="Times New Roman" panose="02020603050405020304" pitchFamily="18" charset="0"/>
              </a:rPr>
              <a:t>Управление качеством </a:t>
            </a:r>
            <a:br>
              <a:rPr lang="ru-RU" sz="2400" b="1" dirty="0">
                <a:effectLst/>
                <a:latin typeface="+mj-lt"/>
                <a:ea typeface="Times New Roman" panose="02020603050405020304" pitchFamily="18" charset="0"/>
              </a:rPr>
            </a:br>
            <a:r>
              <a:rPr lang="ru-RU" sz="2400" b="1" dirty="0">
                <a:effectLst/>
                <a:latin typeface="+mj-lt"/>
                <a:ea typeface="Times New Roman" panose="02020603050405020304" pitchFamily="18" charset="0"/>
              </a:rPr>
              <a:t>бизнес-приложений</a:t>
            </a:r>
            <a:r>
              <a:rPr lang="ru-RU" dirty="0">
                <a:effectLst/>
                <a:latin typeface="+mj-lt"/>
              </a:rPr>
              <a:t> </a:t>
            </a:r>
            <a:endParaRPr lang="ru-RU" sz="2800" dirty="0">
              <a:solidFill>
                <a:schemeClr val="dk1"/>
              </a:solidFill>
              <a:latin typeface="+mj-lt"/>
              <a:ea typeface="Arial"/>
              <a:cs typeface="Arial"/>
              <a:sym typeface="Arial"/>
            </a:endParaRPr>
          </a:p>
        </p:txBody>
      </p:sp>
      <p:sp>
        <p:nvSpPr>
          <p:cNvPr id="150" name="Google Shape;150;p6"/>
          <p:cNvSpPr txBox="1">
            <a:spLocks noGrp="1"/>
          </p:cNvSpPr>
          <p:nvPr>
            <p:ph type="body" idx="1"/>
          </p:nvPr>
        </p:nvSpPr>
        <p:spPr>
          <a:xfrm>
            <a:off x="177799" y="1139784"/>
            <a:ext cx="8642350" cy="3311899"/>
          </a:xfrm>
          <a:prstGeom prst="rect">
            <a:avLst/>
          </a:prstGeom>
          <a:noFill/>
          <a:ln>
            <a:noFill/>
          </a:ln>
        </p:spPr>
        <p:txBody>
          <a:bodyPr spcFirstLastPara="1" wrap="square" lIns="91425" tIns="45700" rIns="91425" bIns="45700" anchor="t" anchorCtr="0">
            <a:noAutofit/>
          </a:bodyPr>
          <a:lstStyle/>
          <a:p>
            <a:pPr marL="61200" indent="0">
              <a:spcBef>
                <a:spcPts val="0"/>
              </a:spcBef>
              <a:buNone/>
            </a:pPr>
            <a:r>
              <a:rPr lang="ru-RU" sz="1800" dirty="0">
                <a:effectLst/>
                <a:latin typeface="+mn-lt"/>
                <a:ea typeface="Times New Roman" panose="02020603050405020304" pitchFamily="18" charset="0"/>
                <a:cs typeface="Times New Roman" panose="02020603050405020304" pitchFamily="18" charset="0"/>
              </a:rPr>
              <a:t>Основы управления качеством</a:t>
            </a:r>
          </a:p>
          <a:p>
            <a:pPr marL="61200" indent="450215">
              <a:spcBef>
                <a:spcPts val="0"/>
              </a:spcBef>
            </a:pPr>
            <a:r>
              <a:rPr lang="ru-RU" sz="1800" dirty="0">
                <a:effectLst/>
                <a:latin typeface="+mn-lt"/>
                <a:ea typeface="Times New Roman" panose="02020603050405020304" pitchFamily="18" charset="0"/>
                <a:cs typeface="Times New Roman" panose="02020603050405020304" pitchFamily="18" charset="0"/>
              </a:rPr>
              <a:t>Качество как объект управления;</a:t>
            </a:r>
          </a:p>
          <a:p>
            <a:pPr marL="61200" indent="450215">
              <a:spcBef>
                <a:spcPts val="0"/>
              </a:spcBef>
            </a:pPr>
            <a:r>
              <a:rPr lang="ru-RU" sz="1800" dirty="0">
                <a:effectLst/>
                <a:latin typeface="+mn-lt"/>
                <a:ea typeface="Times New Roman" panose="02020603050405020304" pitchFamily="18" charset="0"/>
                <a:cs typeface="Times New Roman" panose="02020603050405020304" pitchFamily="18" charset="0"/>
              </a:rPr>
              <a:t>Модели обеспечения качества бизнес-приложений.</a:t>
            </a:r>
          </a:p>
          <a:p>
            <a:pPr marL="61200" indent="0">
              <a:spcBef>
                <a:spcPts val="0"/>
              </a:spcBef>
              <a:buNone/>
            </a:pPr>
            <a:r>
              <a:rPr lang="ru-RU" sz="1800" dirty="0">
                <a:effectLst/>
                <a:latin typeface="+mn-lt"/>
                <a:ea typeface="Times New Roman" panose="02020603050405020304" pitchFamily="18" charset="0"/>
                <a:cs typeface="Times New Roman" panose="02020603050405020304" pitchFamily="18" charset="0"/>
              </a:rPr>
              <a:t>Инструменты и технологии управления качеством </a:t>
            </a:r>
            <a:endParaRPr lang="en-US" sz="1800" dirty="0">
              <a:effectLst/>
              <a:latin typeface="+mn-lt"/>
              <a:ea typeface="Times New Roman" panose="02020603050405020304" pitchFamily="18" charset="0"/>
              <a:cs typeface="Times New Roman" panose="02020603050405020304" pitchFamily="18" charset="0"/>
            </a:endParaRPr>
          </a:p>
          <a:p>
            <a:pPr marL="61200" indent="0">
              <a:spcBef>
                <a:spcPts val="0"/>
              </a:spcBef>
              <a:buNone/>
            </a:pPr>
            <a:r>
              <a:rPr lang="ru-RU" sz="1800" dirty="0">
                <a:effectLst/>
                <a:latin typeface="+mn-lt"/>
                <a:ea typeface="Times New Roman" panose="02020603050405020304" pitchFamily="18" charset="0"/>
                <a:cs typeface="Times New Roman" panose="02020603050405020304" pitchFamily="18" charset="0"/>
              </a:rPr>
              <a:t>программных продуктов:</a:t>
            </a:r>
          </a:p>
          <a:p>
            <a:pPr marL="61200" indent="450215">
              <a:spcBef>
                <a:spcPts val="0"/>
              </a:spcBef>
            </a:pPr>
            <a:r>
              <a:rPr lang="ru-RU" sz="1800" dirty="0">
                <a:effectLst/>
                <a:latin typeface="+mn-lt"/>
                <a:ea typeface="Times New Roman" panose="02020603050405020304" pitchFamily="18" charset="0"/>
                <a:cs typeface="Times New Roman" panose="02020603050405020304" pitchFamily="18" charset="0"/>
              </a:rPr>
              <a:t>Работа с ошибками;</a:t>
            </a:r>
          </a:p>
          <a:p>
            <a:pPr marL="61200" indent="450215">
              <a:spcBef>
                <a:spcPts val="0"/>
              </a:spcBef>
            </a:pPr>
            <a:r>
              <a:rPr lang="ru-RU" sz="1800" dirty="0">
                <a:effectLst/>
                <a:latin typeface="+mn-lt"/>
                <a:ea typeface="Times New Roman" panose="02020603050405020304" pitchFamily="18" charset="0"/>
                <a:cs typeface="Times New Roman" panose="02020603050405020304" pitchFamily="18" charset="0"/>
              </a:rPr>
              <a:t>Классификация видов и методов тестирования;</a:t>
            </a:r>
          </a:p>
          <a:p>
            <a:pPr marL="61200" indent="450215">
              <a:spcBef>
                <a:spcPts val="0"/>
              </a:spcBef>
            </a:pPr>
            <a:r>
              <a:rPr lang="ru-RU" sz="1800" dirty="0">
                <a:effectLst/>
                <a:latin typeface="+mn-lt"/>
                <a:ea typeface="Times New Roman" panose="02020603050405020304" pitchFamily="18" charset="0"/>
                <a:cs typeface="Times New Roman" panose="02020603050405020304" pitchFamily="18" charset="0"/>
              </a:rPr>
              <a:t>Функциональное тестирование;</a:t>
            </a:r>
          </a:p>
          <a:p>
            <a:pPr marL="61200" indent="450215">
              <a:spcBef>
                <a:spcPts val="0"/>
              </a:spcBef>
            </a:pPr>
            <a:r>
              <a:rPr lang="ru-RU" sz="1800" dirty="0">
                <a:effectLst/>
                <a:latin typeface="+mn-lt"/>
                <a:ea typeface="Times New Roman" panose="02020603050405020304" pitchFamily="18" charset="0"/>
                <a:cs typeface="Times New Roman" panose="02020603050405020304" pitchFamily="18" charset="0"/>
              </a:rPr>
              <a:t>Частные случаи тестирования.</a:t>
            </a:r>
          </a:p>
          <a:p>
            <a:pPr marL="61200" indent="0">
              <a:spcBef>
                <a:spcPts val="0"/>
              </a:spcBef>
              <a:buNone/>
            </a:pPr>
            <a:r>
              <a:rPr lang="ru-RU" sz="1800" dirty="0">
                <a:effectLst/>
                <a:latin typeface="+mn-lt"/>
                <a:ea typeface="Times New Roman" panose="02020603050405020304" pitchFamily="18" charset="0"/>
                <a:cs typeface="Times New Roman" panose="02020603050405020304" pitchFamily="18" charset="0"/>
              </a:rPr>
              <a:t>Организация управления качеством:</a:t>
            </a:r>
          </a:p>
          <a:p>
            <a:pPr marL="61200" indent="450215">
              <a:spcBef>
                <a:spcPts val="0"/>
              </a:spcBef>
            </a:pPr>
            <a:r>
              <a:rPr lang="ru-RU" sz="1800" dirty="0">
                <a:effectLst/>
                <a:latin typeface="+mn-lt"/>
                <a:ea typeface="Times New Roman" panose="02020603050405020304" pitchFamily="18" charset="0"/>
                <a:cs typeface="Times New Roman" panose="02020603050405020304" pitchFamily="18" charset="0"/>
              </a:rPr>
              <a:t>Организация управления качеством на всех</a:t>
            </a:r>
            <a:endParaRPr lang="en-US" sz="1800" dirty="0">
              <a:effectLst/>
              <a:latin typeface="+mn-lt"/>
              <a:ea typeface="Times New Roman" panose="02020603050405020304" pitchFamily="18" charset="0"/>
              <a:cs typeface="Times New Roman" panose="02020603050405020304" pitchFamily="18" charset="0"/>
            </a:endParaRPr>
          </a:p>
          <a:p>
            <a:pPr marL="61200" indent="0">
              <a:spcBef>
                <a:spcPts val="0"/>
              </a:spcBef>
              <a:buNone/>
            </a:pPr>
            <a:r>
              <a:rPr lang="ru-RU" sz="1800" dirty="0">
                <a:effectLst/>
                <a:latin typeface="+mn-lt"/>
                <a:ea typeface="Times New Roman" panose="02020603050405020304" pitchFamily="18" charset="0"/>
                <a:cs typeface="Times New Roman" panose="02020603050405020304" pitchFamily="18" charset="0"/>
              </a:rPr>
              <a:t> этапах управления проектом.</a:t>
            </a:r>
          </a:p>
          <a:p>
            <a:pPr marL="61200" indent="450215" algn="just">
              <a:lnSpc>
                <a:spcPct val="115000"/>
              </a:lnSpc>
              <a:spcBef>
                <a:spcPts val="0"/>
              </a:spcBef>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ru-RU" sz="1800" dirty="0">
              <a:effectLst/>
              <a:latin typeface="+mn-lt"/>
              <a:ea typeface="Times New Roman" panose="02020603050405020304" pitchFamily="18" charset="0"/>
              <a:cs typeface="Times New Roman" panose="02020603050405020304" pitchFamily="18" charset="0"/>
            </a:endParaRPr>
          </a:p>
          <a:p>
            <a:pPr marL="182563" marR="0" lvl="0" indent="-55562" algn="l" rtl="0">
              <a:spcBef>
                <a:spcPts val="0"/>
              </a:spcBef>
              <a:spcAft>
                <a:spcPts val="0"/>
              </a:spcAft>
              <a:buClr>
                <a:srgbClr val="F1AF00"/>
              </a:buClr>
              <a:buSzPts val="2000"/>
              <a:buFont typeface="Noto Sans Symbols"/>
              <a:buNone/>
            </a:pPr>
            <a:endParaRPr sz="1600" dirty="0">
              <a:solidFill>
                <a:schemeClr val="dk1"/>
              </a:solidFill>
              <a:latin typeface="+mn-lt"/>
              <a:ea typeface="Arial"/>
              <a:cs typeface="Arial"/>
              <a:sym typeface="Arial"/>
            </a:endParaRP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14</a:t>
            </a:fld>
            <a:endParaRPr/>
          </a:p>
        </p:txBody>
      </p:sp>
      <p:pic>
        <p:nvPicPr>
          <p:cNvPr id="12" name="Рисунок 11" descr="Изображение выглядит как человек, женщина&#10;&#10;Автоматически созданное описание">
            <a:extLst>
              <a:ext uri="{FF2B5EF4-FFF2-40B4-BE49-F238E27FC236}">
                <a16:creationId xmlns:a16="http://schemas.microsoft.com/office/drawing/2014/main" id="{B8AECE5F-5F6B-AA48-86F9-8AC8BF5FBAB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33000"/>
                    </a14:imgEffect>
                    <a14:imgEffect>
                      <a14:brightnessContrast bright="-20000" contrast="20000"/>
                    </a14:imgEffect>
                  </a14:imgLayer>
                </a14:imgProps>
              </a:ext>
            </a:extLst>
          </a:blip>
          <a:srcRect l="27911" t="4738" r="9667"/>
          <a:stretch/>
        </p:blipFill>
        <p:spPr>
          <a:xfrm>
            <a:off x="7025669" y="2057824"/>
            <a:ext cx="1835756" cy="1864780"/>
          </a:xfrm>
          <a:prstGeom prst="rect">
            <a:avLst/>
          </a:prstGeom>
        </p:spPr>
      </p:pic>
      <p:sp>
        <p:nvSpPr>
          <p:cNvPr id="13" name="Google Shape;152;p6">
            <a:extLst>
              <a:ext uri="{FF2B5EF4-FFF2-40B4-BE49-F238E27FC236}">
                <a16:creationId xmlns:a16="http://schemas.microsoft.com/office/drawing/2014/main" id="{68C3B1BE-07D6-AF4F-83CF-13949A44D0E2}"/>
              </a:ext>
            </a:extLst>
          </p:cNvPr>
          <p:cNvSpPr txBox="1"/>
          <p:nvPr/>
        </p:nvSpPr>
        <p:spPr>
          <a:xfrm>
            <a:off x="6938498" y="3962941"/>
            <a:ext cx="201009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Arial"/>
              <a:buNone/>
            </a:pPr>
            <a:r>
              <a:rPr lang="ru-RU" sz="1800" dirty="0">
                <a:solidFill>
                  <a:schemeClr val="dk1"/>
                </a:solidFill>
              </a:rPr>
              <a:t>Назарова А.В.</a:t>
            </a:r>
            <a:endParaRPr sz="1800" dirty="0"/>
          </a:p>
        </p:txBody>
      </p:sp>
    </p:spTree>
    <p:extLst>
      <p:ext uri="{BB962C8B-B14F-4D97-AF65-F5344CB8AC3E}">
        <p14:creationId xmlns:p14="http://schemas.microsoft.com/office/powerpoint/2010/main" val="3169464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570037" y="296861"/>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sz="2400" b="1" dirty="0">
                <a:latin typeface="+mj-lt"/>
                <a:ea typeface="Times New Roman" panose="02020603050405020304" pitchFamily="18" charset="0"/>
              </a:rPr>
              <a:t>Разработка на платформе </a:t>
            </a:r>
            <a:br>
              <a:rPr lang="ru-RU" sz="2400" b="1" dirty="0">
                <a:latin typeface="+mj-lt"/>
                <a:ea typeface="Times New Roman" panose="02020603050405020304" pitchFamily="18" charset="0"/>
              </a:rPr>
            </a:br>
            <a:r>
              <a:rPr lang="ru-RU" sz="2400" b="1" dirty="0">
                <a:latin typeface="+mj-lt"/>
                <a:ea typeface="Times New Roman" panose="02020603050405020304" pitchFamily="18" charset="0"/>
              </a:rPr>
              <a:t>1С:Предприятие</a:t>
            </a:r>
            <a:endParaRPr dirty="0">
              <a:solidFill>
                <a:srgbClr val="F1AF00"/>
              </a:solidFill>
              <a:latin typeface="+mj-lt"/>
            </a:endParaRPr>
          </a:p>
        </p:txBody>
      </p:sp>
      <p:sp>
        <p:nvSpPr>
          <p:cNvPr id="150" name="Google Shape;150;p6"/>
          <p:cNvSpPr txBox="1">
            <a:spLocks noGrp="1"/>
          </p:cNvSpPr>
          <p:nvPr>
            <p:ph type="body" idx="1"/>
          </p:nvPr>
        </p:nvSpPr>
        <p:spPr>
          <a:xfrm>
            <a:off x="250825" y="1438275"/>
            <a:ext cx="8642350" cy="2933700"/>
          </a:xfrm>
          <a:prstGeom prst="rect">
            <a:avLst/>
          </a:prstGeom>
          <a:noFill/>
          <a:ln>
            <a:noFill/>
          </a:ln>
        </p:spPr>
        <p:txBody>
          <a:bodyPr spcFirstLastPara="1" wrap="square" lIns="91425" tIns="45700" rIns="91425" bIns="45700" anchor="t" anchorCtr="0">
            <a:noAutofit/>
          </a:bodyPr>
          <a:lstStyle/>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Введение</a:t>
            </a:r>
          </a:p>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Углубляемся в систему</a:t>
            </a:r>
          </a:p>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Основные механизмы регистрации и хранения показателей</a:t>
            </a:r>
          </a:p>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Управляемые формы</a:t>
            </a:r>
          </a:p>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Вывод данных</a:t>
            </a:r>
          </a:p>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Механизмы интеграции</a:t>
            </a:r>
          </a:p>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Механизмы </a:t>
            </a:r>
            <a:r>
              <a:rPr lang="ru-RU" sz="1800" dirty="0" err="1">
                <a:effectLst/>
                <a:latin typeface="+mn-lt"/>
                <a:ea typeface="Calibri" panose="020F0502020204030204" pitchFamily="34" charset="0"/>
              </a:rPr>
              <a:t>коллаборации</a:t>
            </a:r>
            <a:r>
              <a:rPr lang="ru-RU" sz="1800" dirty="0">
                <a:effectLst/>
                <a:latin typeface="+mn-lt"/>
                <a:ea typeface="Calibri" panose="020F0502020204030204" pitchFamily="34" charset="0"/>
              </a:rPr>
              <a:t> и коммуникации</a:t>
            </a:r>
          </a:p>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Мобильная платформа</a:t>
            </a:r>
          </a:p>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Веб-клиент</a:t>
            </a:r>
          </a:p>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Обслуживание и эксплуатация информационной системы</a:t>
            </a:r>
          </a:p>
          <a:p>
            <a:pPr marL="182563" marR="0" lvl="0" indent="-55562" algn="l" rtl="0">
              <a:spcBef>
                <a:spcPts val="0"/>
              </a:spcBef>
              <a:spcAft>
                <a:spcPts val="0"/>
              </a:spcAft>
              <a:buClr>
                <a:srgbClr val="F1AF00"/>
              </a:buClr>
              <a:buSzPts val="2000"/>
              <a:buFont typeface="Noto Sans Symbols"/>
              <a:buNone/>
            </a:pPr>
            <a:endParaRPr sz="2000" dirty="0">
              <a:solidFill>
                <a:schemeClr val="dk1"/>
              </a:solidFill>
              <a:latin typeface="+mn-lt"/>
              <a:ea typeface="Arial"/>
              <a:cs typeface="Arial"/>
              <a:sym typeface="Arial"/>
            </a:endParaRP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15</a:t>
            </a:fld>
            <a:endParaRPr/>
          </a:p>
        </p:txBody>
      </p:sp>
      <p:pic>
        <p:nvPicPr>
          <p:cNvPr id="12" name="Рисунок 11" descr="Изображение выглядит как человек, мужчина, темный&#10;&#10;Автоматически созданное описание">
            <a:extLst>
              <a:ext uri="{FF2B5EF4-FFF2-40B4-BE49-F238E27FC236}">
                <a16:creationId xmlns:a16="http://schemas.microsoft.com/office/drawing/2014/main" id="{EE616F0A-E812-C94D-B934-F0B3C7C4F9D0}"/>
              </a:ext>
            </a:extLst>
          </p:cNvPr>
          <p:cNvPicPr>
            <a:picLocks noChangeAspect="1"/>
          </p:cNvPicPr>
          <p:nvPr/>
        </p:nvPicPr>
        <p:blipFill rotWithShape="1">
          <a:blip r:embed="rId3"/>
          <a:srcRect t="5945" b="3767"/>
          <a:stretch/>
        </p:blipFill>
        <p:spPr>
          <a:xfrm>
            <a:off x="7159625" y="1810759"/>
            <a:ext cx="1835288" cy="2485593"/>
          </a:xfrm>
          <a:prstGeom prst="rect">
            <a:avLst/>
          </a:prstGeom>
        </p:spPr>
      </p:pic>
      <p:sp>
        <p:nvSpPr>
          <p:cNvPr id="13" name="Google Shape;152;p6">
            <a:extLst>
              <a:ext uri="{FF2B5EF4-FFF2-40B4-BE49-F238E27FC236}">
                <a16:creationId xmlns:a16="http://schemas.microsoft.com/office/drawing/2014/main" id="{9F2CF25D-8A14-3440-83D9-880C3435CE75}"/>
              </a:ext>
            </a:extLst>
          </p:cNvPr>
          <p:cNvSpPr txBox="1"/>
          <p:nvPr/>
        </p:nvSpPr>
        <p:spPr>
          <a:xfrm>
            <a:off x="7004570" y="4239406"/>
            <a:ext cx="1992672"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Arial"/>
              <a:buNone/>
            </a:pPr>
            <a:r>
              <a:rPr lang="ru-RU" sz="1800" dirty="0">
                <a:solidFill>
                  <a:schemeClr val="dk1"/>
                </a:solidFill>
              </a:rPr>
              <a:t>Серегин М.</a:t>
            </a:r>
            <a:r>
              <a:rPr lang="en-US" sz="1800" dirty="0" err="1">
                <a:solidFill>
                  <a:schemeClr val="dk1"/>
                </a:solidFill>
              </a:rPr>
              <a:t>М</a:t>
            </a:r>
            <a:r>
              <a:rPr lang="ru-RU" sz="1800" dirty="0">
                <a:solidFill>
                  <a:schemeClr val="dk1"/>
                </a:solidFill>
              </a:rPr>
              <a:t>.</a:t>
            </a:r>
            <a:endParaRPr sz="1800" dirty="0"/>
          </a:p>
        </p:txBody>
      </p:sp>
    </p:spTree>
    <p:extLst>
      <p:ext uri="{BB962C8B-B14F-4D97-AF65-F5344CB8AC3E}">
        <p14:creationId xmlns:p14="http://schemas.microsoft.com/office/powerpoint/2010/main" val="399765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187450" y="452437"/>
            <a:ext cx="6913562" cy="369332"/>
          </a:xfrm>
          <a:prstGeom prst="rect">
            <a:avLst/>
          </a:prstGeom>
          <a:noFill/>
          <a:ln>
            <a:noFill/>
          </a:ln>
        </p:spPr>
        <p:txBody>
          <a:bodyPr spcFirstLastPara="1" wrap="square" lIns="54000" tIns="0" rIns="54000" bIns="0" anchor="ctr" anchorCtr="0">
            <a:spAutoFit/>
          </a:bodyPr>
          <a:lstStyle/>
          <a:p>
            <a:pPr marL="412751" indent="-285750">
              <a:spcBef>
                <a:spcPts val="0"/>
              </a:spcBef>
            </a:pPr>
            <a:r>
              <a:rPr lang="ru-RU" sz="2400" b="1" dirty="0">
                <a:effectLst/>
                <a:latin typeface="+mj-lt"/>
                <a:ea typeface="Times New Roman" panose="02020603050405020304" pitchFamily="18" charset="0"/>
              </a:rPr>
              <a:t>Моделирование бизнес-процессов</a:t>
            </a:r>
            <a:r>
              <a:rPr lang="ru-RU" dirty="0">
                <a:effectLst/>
                <a:latin typeface="+mj-lt"/>
              </a:rPr>
              <a:t> </a:t>
            </a:r>
          </a:p>
        </p:txBody>
      </p:sp>
      <p:sp>
        <p:nvSpPr>
          <p:cNvPr id="150" name="Google Shape;150;p6"/>
          <p:cNvSpPr txBox="1">
            <a:spLocks noGrp="1"/>
          </p:cNvSpPr>
          <p:nvPr>
            <p:ph type="body" idx="1"/>
          </p:nvPr>
        </p:nvSpPr>
        <p:spPr>
          <a:xfrm>
            <a:off x="250825" y="1438275"/>
            <a:ext cx="8642350" cy="2933700"/>
          </a:xfrm>
          <a:prstGeom prst="rect">
            <a:avLst/>
          </a:prstGeom>
          <a:noFill/>
          <a:ln>
            <a:noFill/>
          </a:ln>
        </p:spPr>
        <p:txBody>
          <a:bodyPr spcFirstLastPara="1" wrap="square" lIns="91425" tIns="45700" rIns="91425" bIns="45700" anchor="t" anchorCtr="0">
            <a:noAutofit/>
          </a:bodyPr>
          <a:lstStyle/>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Методы бизнес-анализа. </a:t>
            </a:r>
          </a:p>
          <a:p>
            <a:pPr marL="342900" lvl="0" indent="-342900">
              <a:spcBef>
                <a:spcPts val="0"/>
              </a:spcBef>
              <a:buFont typeface="Times New Roman" panose="02020603050405020304" pitchFamily="18" charset="0"/>
              <a:buChar char="-"/>
            </a:pPr>
            <a:r>
              <a:rPr lang="ru-RU" sz="1800" dirty="0">
                <a:effectLst/>
                <a:latin typeface="+mn-lt"/>
                <a:ea typeface="Calibri" panose="020F0502020204030204" pitchFamily="34" charset="0"/>
              </a:rPr>
              <a:t>Моделирование бизнес-процессов</a:t>
            </a:r>
          </a:p>
          <a:p>
            <a:pPr marL="342900" lvl="0" indent="-342900" algn="just">
              <a:spcBef>
                <a:spcPts val="0"/>
              </a:spcBef>
              <a:buFont typeface="Times New Roman" panose="02020603050405020304" pitchFamily="18" charset="0"/>
              <a:buChar char="-"/>
            </a:pPr>
            <a:r>
              <a:rPr lang="ru-RU" sz="1800" dirty="0">
                <a:effectLst/>
                <a:latin typeface="+mn-lt"/>
                <a:ea typeface="Calibri" panose="020F0502020204030204" pitchFamily="34" charset="0"/>
              </a:rPr>
              <a:t>Нотация </a:t>
            </a:r>
            <a:r>
              <a:rPr lang="ru-RU" sz="1800" dirty="0" err="1">
                <a:effectLst/>
                <a:latin typeface="+mn-lt"/>
                <a:ea typeface="Calibri" panose="020F0502020204030204" pitchFamily="34" charset="0"/>
              </a:rPr>
              <a:t>FlowChart</a:t>
            </a:r>
            <a:endParaRPr lang="ru-RU" sz="1800" dirty="0">
              <a:latin typeface="+mn-lt"/>
              <a:ea typeface="Calibri" panose="020F0502020204030204" pitchFamily="34" charset="0"/>
            </a:endParaRPr>
          </a:p>
          <a:p>
            <a:pPr marL="342900" lvl="0" indent="-342900" algn="just">
              <a:spcBef>
                <a:spcPts val="0"/>
              </a:spcBef>
              <a:buFont typeface="Times New Roman" panose="02020603050405020304" pitchFamily="18" charset="0"/>
              <a:buChar char="-"/>
            </a:pPr>
            <a:r>
              <a:rPr lang="ru-RU" sz="1800" dirty="0">
                <a:effectLst/>
                <a:latin typeface="+mn-lt"/>
                <a:ea typeface="Times New Roman" panose="02020603050405020304" pitchFamily="18" charset="0"/>
              </a:rPr>
              <a:t>Семейство IDEF. Нотация IDEF0</a:t>
            </a:r>
          </a:p>
          <a:p>
            <a:pPr marL="342900" lvl="0" indent="-342900" algn="just">
              <a:spcBef>
                <a:spcPts val="0"/>
              </a:spcBef>
              <a:buFont typeface="Times New Roman" panose="02020603050405020304" pitchFamily="18" charset="0"/>
              <a:buChar char="-"/>
            </a:pPr>
            <a:r>
              <a:rPr lang="ru-RU" sz="1800" dirty="0">
                <a:effectLst/>
                <a:latin typeface="+mn-lt"/>
                <a:ea typeface="Calibri" panose="020F0502020204030204" pitchFamily="34" charset="0"/>
              </a:rPr>
              <a:t>Нотация </a:t>
            </a:r>
            <a:r>
              <a:rPr lang="ru-RU" sz="1800" dirty="0" err="1">
                <a:effectLst/>
                <a:latin typeface="+mn-lt"/>
                <a:ea typeface="Calibri" panose="020F0502020204030204" pitchFamily="34" charset="0"/>
              </a:rPr>
              <a:t>eEPC</a:t>
            </a:r>
            <a:endParaRPr lang="ru-RU" sz="1800" dirty="0">
              <a:effectLst/>
              <a:latin typeface="+mn-lt"/>
              <a:ea typeface="Calibri" panose="020F0502020204030204" pitchFamily="34" charset="0"/>
            </a:endParaRPr>
          </a:p>
          <a:p>
            <a:pPr marL="342900" lvl="0" indent="-342900" algn="just">
              <a:spcBef>
                <a:spcPts val="0"/>
              </a:spcBef>
              <a:buFont typeface="Times New Roman" panose="02020603050405020304" pitchFamily="18" charset="0"/>
              <a:buChar char="-"/>
            </a:pPr>
            <a:r>
              <a:rPr lang="ru-RU" sz="1800" dirty="0">
                <a:effectLst/>
                <a:latin typeface="+mn-lt"/>
                <a:ea typeface="Calibri" panose="020F0502020204030204" pitchFamily="34" charset="0"/>
              </a:rPr>
              <a:t>Нотация UML</a:t>
            </a:r>
          </a:p>
          <a:p>
            <a:pPr marL="342900" lvl="0" indent="-342900" algn="just">
              <a:spcBef>
                <a:spcPts val="0"/>
              </a:spcBef>
              <a:buFont typeface="Times New Roman" panose="02020603050405020304" pitchFamily="18" charset="0"/>
              <a:buChar char="-"/>
            </a:pPr>
            <a:r>
              <a:rPr lang="ru-RU" sz="1800" dirty="0">
                <a:effectLst/>
                <a:latin typeface="+mn-lt"/>
                <a:ea typeface="Calibri" panose="020F0502020204030204" pitchFamily="34" charset="0"/>
              </a:rPr>
              <a:t>Нотация BPMN</a:t>
            </a: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16</a:t>
            </a:fld>
            <a:endParaRPr/>
          </a:p>
        </p:txBody>
      </p:sp>
      <p:pic>
        <p:nvPicPr>
          <p:cNvPr id="3" name="Рисунок 2" descr="Изображение выглядит как человек, стена, стоит&#10;&#10;Автоматически созданное описание">
            <a:extLst>
              <a:ext uri="{FF2B5EF4-FFF2-40B4-BE49-F238E27FC236}">
                <a16:creationId xmlns:a16="http://schemas.microsoft.com/office/drawing/2014/main" id="{1DCC2FCD-DF38-ED44-AC8B-EE60D04EF2DF}"/>
              </a:ext>
            </a:extLst>
          </p:cNvPr>
          <p:cNvPicPr>
            <a:picLocks noChangeAspect="1"/>
          </p:cNvPicPr>
          <p:nvPr/>
        </p:nvPicPr>
        <p:blipFill rotWithShape="1">
          <a:blip r:embed="rId3"/>
          <a:srcRect l="10441" t="1007" r="11228" b="3684"/>
          <a:stretch/>
        </p:blipFill>
        <p:spPr>
          <a:xfrm>
            <a:off x="7026551" y="1816099"/>
            <a:ext cx="1967948" cy="2394499"/>
          </a:xfrm>
          <a:prstGeom prst="rect">
            <a:avLst/>
          </a:prstGeom>
        </p:spPr>
      </p:pic>
      <p:sp>
        <p:nvSpPr>
          <p:cNvPr id="11" name="Google Shape;152;p6">
            <a:extLst>
              <a:ext uri="{FF2B5EF4-FFF2-40B4-BE49-F238E27FC236}">
                <a16:creationId xmlns:a16="http://schemas.microsoft.com/office/drawing/2014/main" id="{EDECA78C-F11D-9F4C-9604-8B98A4EF3465}"/>
              </a:ext>
            </a:extLst>
          </p:cNvPr>
          <p:cNvSpPr txBox="1"/>
          <p:nvPr/>
        </p:nvSpPr>
        <p:spPr>
          <a:xfrm>
            <a:off x="6984402" y="4187329"/>
            <a:ext cx="201009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Arial"/>
              <a:buNone/>
            </a:pPr>
            <a:r>
              <a:rPr lang="ru-RU" sz="1800" dirty="0">
                <a:solidFill>
                  <a:schemeClr val="dk1"/>
                </a:solidFill>
              </a:rPr>
              <a:t>Серегина М.</a:t>
            </a:r>
            <a:r>
              <a:rPr lang="en-US" sz="1800" dirty="0" err="1">
                <a:solidFill>
                  <a:schemeClr val="dk1"/>
                </a:solidFill>
              </a:rPr>
              <a:t>М</a:t>
            </a:r>
            <a:r>
              <a:rPr lang="en-US" sz="1800" dirty="0">
                <a:solidFill>
                  <a:schemeClr val="dk1"/>
                </a:solidFill>
              </a:rPr>
              <a:t>.</a:t>
            </a:r>
            <a:endParaRPr sz="1800" dirty="0"/>
          </a:p>
        </p:txBody>
      </p:sp>
    </p:spTree>
    <p:extLst>
      <p:ext uri="{BB962C8B-B14F-4D97-AF65-F5344CB8AC3E}">
        <p14:creationId xmlns:p14="http://schemas.microsoft.com/office/powerpoint/2010/main" val="3805287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xfrm>
            <a:off x="1570037" y="351722"/>
            <a:ext cx="6913562" cy="369887"/>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t>Отзывы студентов</a:t>
            </a:r>
            <a:endParaRPr dirty="0">
              <a:solidFill>
                <a:srgbClr val="F1AF00"/>
              </a:solidFill>
            </a:endParaRPr>
          </a:p>
        </p:txBody>
      </p:sp>
      <p:sp>
        <p:nvSpPr>
          <p:cNvPr id="166" name="Google Shape;166;p7"/>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67" name="Google Shape;167;p7"/>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68" name="Google Shape;168;p7"/>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17</a:t>
            </a:fld>
            <a:endParaRPr/>
          </a:p>
        </p:txBody>
      </p:sp>
      <p:graphicFrame>
        <p:nvGraphicFramePr>
          <p:cNvPr id="2" name="Таблица 1">
            <a:extLst>
              <a:ext uri="{FF2B5EF4-FFF2-40B4-BE49-F238E27FC236}">
                <a16:creationId xmlns:a16="http://schemas.microsoft.com/office/drawing/2014/main" id="{8D8BA6CE-BDAE-514C-805D-4A3F1857A5C2}"/>
              </a:ext>
            </a:extLst>
          </p:cNvPr>
          <p:cNvGraphicFramePr>
            <a:graphicFrameLocks noGrp="1"/>
          </p:cNvGraphicFramePr>
          <p:nvPr>
            <p:extLst>
              <p:ext uri="{D42A27DB-BD31-4B8C-83A1-F6EECF244321}">
                <p14:modId xmlns:p14="http://schemas.microsoft.com/office/powerpoint/2010/main" val="1282910958"/>
              </p:ext>
            </p:extLst>
          </p:nvPr>
        </p:nvGraphicFramePr>
        <p:xfrm>
          <a:off x="191046" y="1503483"/>
          <a:ext cx="8803868" cy="3112174"/>
        </p:xfrm>
        <a:graphic>
          <a:graphicData uri="http://schemas.openxmlformats.org/drawingml/2006/table">
            <a:tbl>
              <a:tblPr/>
              <a:tblGrid>
                <a:gridCol w="1473653">
                  <a:extLst>
                    <a:ext uri="{9D8B030D-6E8A-4147-A177-3AD203B41FA5}">
                      <a16:colId xmlns:a16="http://schemas.microsoft.com/office/drawing/2014/main" val="892482140"/>
                    </a:ext>
                  </a:extLst>
                </a:gridCol>
                <a:gridCol w="1285891">
                  <a:extLst>
                    <a:ext uri="{9D8B030D-6E8A-4147-A177-3AD203B41FA5}">
                      <a16:colId xmlns:a16="http://schemas.microsoft.com/office/drawing/2014/main" val="113330745"/>
                    </a:ext>
                  </a:extLst>
                </a:gridCol>
                <a:gridCol w="1253765">
                  <a:extLst>
                    <a:ext uri="{9D8B030D-6E8A-4147-A177-3AD203B41FA5}">
                      <a16:colId xmlns:a16="http://schemas.microsoft.com/office/drawing/2014/main" val="2076978404"/>
                    </a:ext>
                  </a:extLst>
                </a:gridCol>
                <a:gridCol w="1300899">
                  <a:extLst>
                    <a:ext uri="{9D8B030D-6E8A-4147-A177-3AD203B41FA5}">
                      <a16:colId xmlns:a16="http://schemas.microsoft.com/office/drawing/2014/main" val="2005042821"/>
                    </a:ext>
                  </a:extLst>
                </a:gridCol>
                <a:gridCol w="1564849">
                  <a:extLst>
                    <a:ext uri="{9D8B030D-6E8A-4147-A177-3AD203B41FA5}">
                      <a16:colId xmlns:a16="http://schemas.microsoft.com/office/drawing/2014/main" val="3254156466"/>
                    </a:ext>
                  </a:extLst>
                </a:gridCol>
                <a:gridCol w="1924811">
                  <a:extLst>
                    <a:ext uri="{9D8B030D-6E8A-4147-A177-3AD203B41FA5}">
                      <a16:colId xmlns:a16="http://schemas.microsoft.com/office/drawing/2014/main" val="924514672"/>
                    </a:ext>
                  </a:extLst>
                </a:gridCol>
              </a:tblGrid>
              <a:tr h="897802">
                <a:tc>
                  <a:txBody>
                    <a:bodyPr/>
                    <a:lstStyle/>
                    <a:p>
                      <a:pPr algn="l" rtl="0" fontAlgn="b"/>
                      <a:r>
                        <a:rPr lang="ru-RU" sz="1300" dirty="0">
                          <a:effectLst/>
                        </a:rPr>
                        <a:t>Какие темы </a:t>
                      </a:r>
                    </a:p>
                    <a:p>
                      <a:pPr algn="l" rtl="0" fontAlgn="b"/>
                      <a:r>
                        <a:rPr lang="ru-RU" sz="1300" dirty="0">
                          <a:effectLst/>
                        </a:rPr>
                        <a:t>были непонятными?</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ru-RU" sz="1300" dirty="0">
                          <a:effectLst/>
                        </a:rPr>
                        <a:t>Что из практических получилось легко?</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ru-RU" sz="1300" dirty="0">
                          <a:effectLst/>
                        </a:rPr>
                        <a:t>Лекции на какие темы понравилось?</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ru-RU" sz="1300" dirty="0">
                          <a:effectLst/>
                        </a:rPr>
                        <a:t>Лекции на какие темы были непонятными/</a:t>
                      </a:r>
                    </a:p>
                    <a:p>
                      <a:pPr algn="l" rtl="0" fontAlgn="b"/>
                      <a:r>
                        <a:rPr lang="ru-RU" sz="1300" dirty="0">
                          <a:effectLst/>
                        </a:rPr>
                        <a:t>скучными?</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ru-RU" sz="1300" dirty="0">
                          <a:effectLst/>
                        </a:rPr>
                        <a:t>Что тебе понравилось во мне, как в преподавателе? </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
                      <a:r>
                        <a:rPr lang="ru-RU" sz="1300" dirty="0">
                          <a:effectLst/>
                        </a:rPr>
                        <a:t>Над чем мне стоит поработать, чтобы стать лучше, как преподавателю?</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7009500"/>
                  </a:ext>
                </a:extLst>
              </a:tr>
              <a:tr h="897802">
                <a:tc>
                  <a:txBody>
                    <a:bodyPr/>
                    <a:lstStyle/>
                    <a:p>
                      <a:pPr rtl="0" fontAlgn="b"/>
                      <a:r>
                        <a:rPr lang="ru-RU" sz="1300" dirty="0">
                          <a:effectLst/>
                        </a:rPr>
                        <a:t>Как таковых не было ,просто подумать надо было получше и все получится </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ru-RU" sz="1300" dirty="0">
                          <a:effectLst/>
                        </a:rPr>
                        <a:t>Диаграммы в миро</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ru-RU" sz="1300" dirty="0" err="1">
                          <a:effectLst/>
                        </a:rPr>
                        <a:t>Телеграм</a:t>
                      </a:r>
                      <a:r>
                        <a:rPr lang="ru-RU" sz="1300" dirty="0">
                          <a:effectLst/>
                        </a:rPr>
                        <a:t> бот</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ru-RU" sz="1300" dirty="0">
                          <a:effectLst/>
                        </a:rPr>
                        <a:t>Не было таких</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ru-RU" sz="1300" dirty="0">
                          <a:effectLst/>
                        </a:rPr>
                        <a:t>На одной волне с студентами</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ru-RU" sz="1300" dirty="0">
                          <a:effectLst/>
                        </a:rPr>
                        <a:t>Все супер классно, но поменьше опаздывать на пары </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297660"/>
                  </a:ext>
                </a:extLst>
              </a:tr>
              <a:tr h="1074460">
                <a:tc>
                  <a:txBody>
                    <a:bodyPr/>
                    <a:lstStyle/>
                    <a:p>
                      <a:pPr rtl="0" fontAlgn="b"/>
                      <a:r>
                        <a:rPr lang="ru-RU" sz="1300" dirty="0">
                          <a:effectLst/>
                        </a:rPr>
                        <a:t>Первые три, потому что был вопрос почему тоже самое, но по-другому</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ru-RU" sz="1300" dirty="0">
                          <a:effectLst/>
                        </a:rPr>
                        <a:t>когда перестаешь спрашивать зачем и просто делаешь, всё легко</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ru-RU" sz="1300" dirty="0">
                          <a:effectLst/>
                        </a:rPr>
                        <a:t>не люблю теорию</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ru-RU" sz="1300" dirty="0">
                          <a:effectLst/>
                        </a:rPr>
                        <a:t>понятные все, но не мое</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ru-RU" sz="1300" dirty="0">
                          <a:effectLst/>
                        </a:rPr>
                        <a:t>Вы вообще бусинка!!! Объясняете понятно, заряжаете энергией, позитивом</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ru-RU" sz="1300" dirty="0">
                          <a:effectLst/>
                        </a:rPr>
                        <a:t>Предмет другой выбрать, более нужный))</a:t>
                      </a:r>
                    </a:p>
                  </a:txBody>
                  <a:tcPr marL="13144" marR="13144" marT="8763" marB="87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0371972"/>
                  </a:ext>
                </a:extLst>
              </a:tr>
            </a:tbl>
          </a:graphicData>
        </a:graphic>
      </p:graphicFrame>
    </p:spTree>
    <p:extLst>
      <p:ext uri="{BB962C8B-B14F-4D97-AF65-F5344CB8AC3E}">
        <p14:creationId xmlns:p14="http://schemas.microsoft.com/office/powerpoint/2010/main" val="740517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8"/>
          <p:cNvSpPr txBox="1">
            <a:spLocks noGrp="1"/>
          </p:cNvSpPr>
          <p:nvPr>
            <p:ph type="body" idx="1"/>
          </p:nvPr>
        </p:nvSpPr>
        <p:spPr>
          <a:xfrm>
            <a:off x="1504950" y="187533"/>
            <a:ext cx="4248150" cy="619125"/>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2400"/>
              <a:buNone/>
            </a:pPr>
            <a:r>
              <a:rPr lang="ru-RU" dirty="0"/>
              <a:t>Мои контакты</a:t>
            </a:r>
            <a:endParaRPr sz="2400" b="1" dirty="0">
              <a:solidFill>
                <a:srgbClr val="F1AF00"/>
              </a:solidFill>
            </a:endParaRPr>
          </a:p>
        </p:txBody>
      </p:sp>
      <p:sp>
        <p:nvSpPr>
          <p:cNvPr id="174" name="Google Shape;174;p8"/>
          <p:cNvSpPr txBox="1">
            <a:spLocks noGrp="1"/>
          </p:cNvSpPr>
          <p:nvPr>
            <p:ph type="body" idx="1"/>
          </p:nvPr>
        </p:nvSpPr>
        <p:spPr>
          <a:xfrm>
            <a:off x="552036" y="1429303"/>
            <a:ext cx="4248150" cy="2636837"/>
          </a:xfrm>
          <a:prstGeom prst="rect">
            <a:avLst/>
          </a:prstGeom>
          <a:noFill/>
          <a:ln>
            <a:noFill/>
          </a:ln>
        </p:spPr>
        <p:txBody>
          <a:bodyPr spcFirstLastPara="1" wrap="square" lIns="91425" tIns="45700" rIns="91425" bIns="45700" anchor="t" anchorCtr="0">
            <a:noAutofit/>
          </a:bodyPr>
          <a:lstStyle/>
          <a:p>
            <a:pPr marL="182563" marR="0" lvl="0" indent="-55562" algn="l" rtl="0">
              <a:spcBef>
                <a:spcPts val="0"/>
              </a:spcBef>
              <a:spcAft>
                <a:spcPts val="0"/>
              </a:spcAft>
              <a:buClr>
                <a:srgbClr val="F1AF00"/>
              </a:buClr>
              <a:buSzPts val="2000"/>
              <a:buFont typeface="Noto Sans Symbols"/>
              <a:buNone/>
            </a:pPr>
            <a:r>
              <a:rPr lang="ru-RU" sz="2000" b="0" dirty="0">
                <a:solidFill>
                  <a:schemeClr val="dk1"/>
                </a:solidFill>
                <a:latin typeface="Arial"/>
                <a:ea typeface="Arial"/>
                <a:cs typeface="Arial"/>
                <a:sym typeface="Arial"/>
              </a:rPr>
              <a:t>Серегина Юлия</a:t>
            </a:r>
            <a:endParaRPr lang="en-US" sz="2000" b="0" dirty="0">
              <a:solidFill>
                <a:schemeClr val="dk1"/>
              </a:solidFill>
              <a:latin typeface="Arial"/>
              <a:ea typeface="Arial"/>
              <a:cs typeface="Arial"/>
              <a:sym typeface="Arial"/>
            </a:endParaRPr>
          </a:p>
          <a:p>
            <a:pPr marL="182563" indent="-55562">
              <a:spcBef>
                <a:spcPts val="0"/>
              </a:spcBef>
              <a:buSzPts val="2000"/>
            </a:pPr>
            <a:r>
              <a:rPr lang="en" sz="2000" b="0" dirty="0">
                <a:solidFill>
                  <a:schemeClr val="tx1"/>
                </a:solidFill>
                <a:latin typeface="+mn-lt"/>
              </a:rPr>
              <a:t>@</a:t>
            </a:r>
            <a:r>
              <a:rPr lang="en" sz="2000" b="0" dirty="0" err="1">
                <a:solidFill>
                  <a:schemeClr val="tx1"/>
                </a:solidFill>
                <a:latin typeface="+mn-lt"/>
              </a:rPr>
              <a:t>SereginaJuliai</a:t>
            </a:r>
            <a:endParaRPr lang="ru-RU" sz="2000" b="0" dirty="0">
              <a:solidFill>
                <a:schemeClr val="tx1"/>
              </a:solidFill>
              <a:latin typeface="+mn-lt"/>
            </a:endParaRPr>
          </a:p>
          <a:p>
            <a:pPr marL="182563" marR="0" lvl="0" indent="-55562" algn="l" rtl="0">
              <a:spcBef>
                <a:spcPts val="0"/>
              </a:spcBef>
              <a:spcAft>
                <a:spcPts val="0"/>
              </a:spcAft>
              <a:buClr>
                <a:srgbClr val="F1AF00"/>
              </a:buClr>
              <a:buSzPts val="2000"/>
              <a:buFont typeface="Noto Sans Symbols"/>
              <a:buNone/>
            </a:pPr>
            <a:r>
              <a:rPr lang="ru-RU" sz="2000" b="0" dirty="0">
                <a:solidFill>
                  <a:schemeClr val="dk1"/>
                </a:solidFill>
                <a:latin typeface="Arial"/>
                <a:ea typeface="Arial"/>
                <a:cs typeface="Arial"/>
                <a:sym typeface="Arial"/>
              </a:rPr>
              <a:t>8(903)746-71-93</a:t>
            </a:r>
          </a:p>
          <a:p>
            <a:pPr marL="182563" marR="0" lvl="0" indent="-55562" algn="l" rtl="0">
              <a:spcBef>
                <a:spcPts val="0"/>
              </a:spcBef>
              <a:spcAft>
                <a:spcPts val="0"/>
              </a:spcAft>
              <a:buClr>
                <a:srgbClr val="F1AF00"/>
              </a:buClr>
              <a:buSzPts val="2000"/>
              <a:buFont typeface="Noto Sans Symbols"/>
              <a:buNone/>
            </a:pPr>
            <a:r>
              <a:rPr lang="en-US" sz="2000" b="0" dirty="0">
                <a:solidFill>
                  <a:schemeClr val="dk1"/>
                </a:solidFill>
              </a:rPr>
              <a:t>Serj@1c.ru</a:t>
            </a:r>
          </a:p>
          <a:p>
            <a:pPr marL="182563" marR="0" lvl="0" indent="-55562" algn="l" rtl="0">
              <a:spcBef>
                <a:spcPts val="0"/>
              </a:spcBef>
              <a:spcAft>
                <a:spcPts val="0"/>
              </a:spcAft>
              <a:buClr>
                <a:srgbClr val="F1AF00"/>
              </a:buClr>
              <a:buSzPts val="2000"/>
              <a:buFont typeface="Noto Sans Symbols"/>
              <a:buNone/>
            </a:pPr>
            <a:endParaRPr sz="2000" b="0" dirty="0">
              <a:solidFill>
                <a:schemeClr val="dk1"/>
              </a:solidFill>
              <a:latin typeface="Arial"/>
              <a:ea typeface="Arial"/>
              <a:cs typeface="Arial"/>
              <a:sym typeface="Arial"/>
            </a:endParaRPr>
          </a:p>
        </p:txBody>
      </p:sp>
      <p:sp>
        <p:nvSpPr>
          <p:cNvPr id="180" name="Google Shape;180;p8"/>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81" name="Google Shape;181;p8"/>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82" name="Google Shape;182;p8"/>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18</a:t>
            </a:fld>
            <a:endParaRPr/>
          </a:p>
        </p:txBody>
      </p:sp>
      <p:pic>
        <p:nvPicPr>
          <p:cNvPr id="12" name="Рисунок 11">
            <a:extLst>
              <a:ext uri="{FF2B5EF4-FFF2-40B4-BE49-F238E27FC236}">
                <a16:creationId xmlns:a16="http://schemas.microsoft.com/office/drawing/2014/main" id="{C5F395BB-C924-2A45-9230-AE5FC9D99BE7}"/>
              </a:ext>
            </a:extLst>
          </p:cNvPr>
          <p:cNvPicPr>
            <a:picLocks noChangeAspect="1"/>
          </p:cNvPicPr>
          <p:nvPr/>
        </p:nvPicPr>
        <p:blipFill>
          <a:blip r:embed="rId3"/>
          <a:stretch>
            <a:fillRect/>
          </a:stretch>
        </p:blipFill>
        <p:spPr>
          <a:xfrm>
            <a:off x="7229474" y="2113204"/>
            <a:ext cx="1562100" cy="1562100"/>
          </a:xfrm>
          <a:prstGeom prst="rect">
            <a:avLst/>
          </a:prstGeom>
        </p:spPr>
      </p:pic>
      <p:sp>
        <p:nvSpPr>
          <p:cNvPr id="14" name="Google Shape;152;p6">
            <a:extLst>
              <a:ext uri="{FF2B5EF4-FFF2-40B4-BE49-F238E27FC236}">
                <a16:creationId xmlns:a16="http://schemas.microsoft.com/office/drawing/2014/main" id="{D9F704C0-8DEE-5C4B-8FDB-AD60FE1DA364}"/>
              </a:ext>
            </a:extLst>
          </p:cNvPr>
          <p:cNvSpPr txBox="1"/>
          <p:nvPr/>
        </p:nvSpPr>
        <p:spPr>
          <a:xfrm>
            <a:off x="7005476" y="3732879"/>
            <a:ext cx="201009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Arial"/>
              <a:buNone/>
            </a:pPr>
            <a:r>
              <a:rPr lang="ru-RU" sz="1800" dirty="0">
                <a:solidFill>
                  <a:schemeClr val="dk1"/>
                </a:solidFill>
              </a:rPr>
              <a:t>ДПВ</a:t>
            </a:r>
            <a:endParaRPr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
          <p:cNvSpPr txBox="1">
            <a:spLocks noGrp="1"/>
          </p:cNvSpPr>
          <p:nvPr>
            <p:ph type="ctrTitle"/>
          </p:nvPr>
        </p:nvSpPr>
        <p:spPr>
          <a:xfrm>
            <a:off x="971550" y="1800780"/>
            <a:ext cx="6135687" cy="369332"/>
          </a:xfrm>
          <a:prstGeom prst="rect">
            <a:avLst/>
          </a:prstGeom>
          <a:noFill/>
          <a:ln>
            <a:noFill/>
          </a:ln>
        </p:spPr>
        <p:txBody>
          <a:bodyPr spcFirstLastPara="1" wrap="square" lIns="54000" tIns="0" rIns="54000" bIns="0" anchor="b" anchorCtr="0">
            <a:spAutoFit/>
          </a:bodyPr>
          <a:lstStyle/>
          <a:p>
            <a:pPr marL="0" lvl="0" indent="0" algn="l" rtl="0">
              <a:lnSpc>
                <a:spcPct val="100000"/>
              </a:lnSpc>
              <a:spcBef>
                <a:spcPts val="0"/>
              </a:spcBef>
              <a:spcAft>
                <a:spcPts val="0"/>
              </a:spcAft>
              <a:buSzPts val="1800"/>
              <a:buNone/>
            </a:pPr>
            <a:r>
              <a:rPr lang="ru-RU" sz="2400" b="1" i="0" u="none" dirty="0">
                <a:solidFill>
                  <a:schemeClr val="dk1"/>
                </a:solidFill>
                <a:latin typeface="Arial"/>
                <a:ea typeface="Arial"/>
                <a:cs typeface="Arial"/>
                <a:sym typeface="Arial"/>
              </a:rPr>
              <a:t>Шаронова Алёна Альфредовна</a:t>
            </a:r>
            <a:endParaRPr lang="ru-RU" dirty="0"/>
          </a:p>
        </p:txBody>
      </p:sp>
      <p:sp>
        <p:nvSpPr>
          <p:cNvPr id="137" name="Google Shape;137;p4"/>
          <p:cNvSpPr txBox="1"/>
          <p:nvPr/>
        </p:nvSpPr>
        <p:spPr>
          <a:xfrm>
            <a:off x="971550" y="3188780"/>
            <a:ext cx="7029450" cy="4460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ru-RU" sz="1600" b="0" i="0" u="none" strike="noStrike" cap="none" dirty="0">
                <a:solidFill>
                  <a:schemeClr val="dk1"/>
                </a:solidFill>
                <a:latin typeface="Arial"/>
                <a:ea typeface="Arial"/>
                <a:cs typeface="Arial"/>
                <a:sym typeface="Arial"/>
              </a:rPr>
              <a:t>Менеджер по работе с учебными заведениями компании 1С</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
          <p:cNvSpPr txBox="1">
            <a:spLocks noGrp="1"/>
          </p:cNvSpPr>
          <p:nvPr>
            <p:ph type="ctrTitle"/>
          </p:nvPr>
        </p:nvSpPr>
        <p:spPr>
          <a:xfrm>
            <a:off x="971550" y="1800780"/>
            <a:ext cx="6135687" cy="369332"/>
          </a:xfrm>
          <a:prstGeom prst="rect">
            <a:avLst/>
          </a:prstGeom>
          <a:noFill/>
          <a:ln>
            <a:noFill/>
          </a:ln>
        </p:spPr>
        <p:txBody>
          <a:bodyPr spcFirstLastPara="1" wrap="square" lIns="54000" tIns="0" rIns="54000" bIns="0" anchor="b" anchorCtr="0">
            <a:spAutoFit/>
          </a:bodyPr>
          <a:lstStyle/>
          <a:p>
            <a:pPr marL="0" lvl="0" indent="0" algn="l" rtl="0">
              <a:lnSpc>
                <a:spcPct val="100000"/>
              </a:lnSpc>
              <a:spcBef>
                <a:spcPts val="0"/>
              </a:spcBef>
              <a:spcAft>
                <a:spcPts val="0"/>
              </a:spcAft>
              <a:buSzPts val="1800"/>
              <a:buNone/>
            </a:pPr>
            <a:r>
              <a:rPr lang="ru-RU" sz="2400" b="1" i="0" u="none" dirty="0" err="1">
                <a:solidFill>
                  <a:schemeClr val="dk1"/>
                </a:solidFill>
                <a:latin typeface="Arial"/>
                <a:ea typeface="Arial"/>
                <a:cs typeface="Arial"/>
                <a:sym typeface="Arial"/>
              </a:rPr>
              <a:t>Магазова</a:t>
            </a:r>
            <a:r>
              <a:rPr lang="ru-RU" sz="2400" b="1" i="0" u="none" dirty="0">
                <a:solidFill>
                  <a:schemeClr val="dk1"/>
                </a:solidFill>
                <a:latin typeface="Arial"/>
                <a:ea typeface="Arial"/>
                <a:cs typeface="Arial"/>
                <a:sym typeface="Arial"/>
              </a:rPr>
              <a:t> Резеда Рустамовна</a:t>
            </a:r>
            <a:endParaRPr lang="ru-RU" dirty="0"/>
          </a:p>
        </p:txBody>
      </p:sp>
      <p:sp>
        <p:nvSpPr>
          <p:cNvPr id="123" name="Google Shape;123;p2"/>
          <p:cNvSpPr txBox="1"/>
          <p:nvPr/>
        </p:nvSpPr>
        <p:spPr>
          <a:xfrm>
            <a:off x="971550" y="3292475"/>
            <a:ext cx="7029450" cy="4460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ru-RU" sz="1600" b="0" i="0" u="none" strike="noStrike" cap="none" dirty="0">
                <a:solidFill>
                  <a:schemeClr val="dk1"/>
                </a:solidFill>
                <a:latin typeface="Arial"/>
                <a:ea typeface="Arial"/>
                <a:cs typeface="Arial"/>
                <a:sym typeface="Arial"/>
              </a:rPr>
              <a:t>Менеджер по раб</a:t>
            </a:r>
            <a:r>
              <a:rPr lang="ru-RU" sz="1600" dirty="0">
                <a:solidFill>
                  <a:schemeClr val="dk1"/>
                </a:solidFill>
              </a:rPr>
              <a:t>о</a:t>
            </a:r>
            <a:r>
              <a:rPr lang="ru-RU" sz="1600" b="0" i="0" u="none" strike="noStrike" cap="none" dirty="0">
                <a:solidFill>
                  <a:schemeClr val="dk1"/>
                </a:solidFill>
                <a:latin typeface="Arial"/>
                <a:ea typeface="Arial"/>
                <a:cs typeface="Arial"/>
                <a:sym typeface="Arial"/>
              </a:rPr>
              <a:t>те с учебными заведениями компании 1С</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619250" y="155337"/>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latin typeface="+mj-lt"/>
              </a:rPr>
              <a:t>Оренбургский государственный университет</a:t>
            </a:r>
            <a:endParaRPr dirty="0">
              <a:solidFill>
                <a:srgbClr val="F1AF00"/>
              </a:solidFill>
              <a:latin typeface="+mj-lt"/>
            </a:endParaRPr>
          </a:p>
        </p:txBody>
      </p:sp>
      <p:sp>
        <p:nvSpPr>
          <p:cNvPr id="150" name="Google Shape;150;p6"/>
          <p:cNvSpPr txBox="1">
            <a:spLocks noGrp="1"/>
          </p:cNvSpPr>
          <p:nvPr>
            <p:ph type="body" idx="1"/>
          </p:nvPr>
        </p:nvSpPr>
        <p:spPr>
          <a:xfrm>
            <a:off x="175411" y="1319382"/>
            <a:ext cx="6570139" cy="3197354"/>
          </a:xfrm>
          <a:prstGeom prst="rect">
            <a:avLst/>
          </a:prstGeom>
          <a:noFill/>
          <a:ln>
            <a:noFill/>
          </a:ln>
        </p:spPr>
        <p:txBody>
          <a:bodyPr spcFirstLastPara="1" wrap="square" lIns="91425" tIns="45700" rIns="91425" bIns="45700" anchor="t" anchorCtr="0">
            <a:noAutofit/>
          </a:bodyPr>
          <a:lstStyle/>
          <a:p>
            <a:pPr marL="127001" marR="0" lvl="0" indent="0" algn="l" rtl="0">
              <a:spcBef>
                <a:spcPts val="0"/>
              </a:spcBef>
              <a:spcAft>
                <a:spcPts val="0"/>
              </a:spcAft>
              <a:buClr>
                <a:srgbClr val="F1AF00"/>
              </a:buClr>
              <a:buSzPts val="2000"/>
              <a:buNone/>
            </a:pPr>
            <a:r>
              <a:rPr lang="ru-RU" sz="2000" dirty="0">
                <a:solidFill>
                  <a:srgbClr val="F1AF00"/>
                </a:solidFill>
                <a:latin typeface="Arial"/>
                <a:ea typeface="Arial"/>
                <a:cs typeface="Arial"/>
                <a:sym typeface="Arial"/>
              </a:rPr>
              <a:t>Участники проекта:</a:t>
            </a:r>
            <a:endParaRPr lang="ru-RU" dirty="0"/>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solidFill>
                  <a:schemeClr val="dk1"/>
                </a:solidFill>
                <a:latin typeface="Arial"/>
                <a:ea typeface="Arial"/>
                <a:cs typeface="Arial"/>
                <a:sym typeface="Arial"/>
              </a:rPr>
              <a:t>партнёры 1С в регионе (основной – «</a:t>
            </a:r>
            <a:r>
              <a:rPr lang="ru-RU" sz="1800" dirty="0" err="1">
                <a:solidFill>
                  <a:schemeClr val="dk1"/>
                </a:solidFill>
                <a:latin typeface="Arial"/>
                <a:ea typeface="Arial"/>
                <a:cs typeface="Arial"/>
                <a:sym typeface="Arial"/>
              </a:rPr>
              <a:t>БухгалтерФон</a:t>
            </a:r>
            <a:r>
              <a:rPr lang="ru-RU" sz="1800" dirty="0">
                <a:solidFill>
                  <a:schemeClr val="dk1"/>
                </a:solidFill>
                <a:latin typeface="Arial"/>
                <a:ea typeface="Arial"/>
                <a:cs typeface="Arial"/>
                <a:sym typeface="Arial"/>
              </a:rPr>
              <a:t> Сервис» в лице </a:t>
            </a:r>
            <a:r>
              <a:rPr lang="ru-RU" sz="1800" dirty="0" err="1">
                <a:solidFill>
                  <a:schemeClr val="dk1"/>
                </a:solidFill>
                <a:latin typeface="Arial"/>
                <a:ea typeface="Arial"/>
                <a:cs typeface="Arial"/>
                <a:sym typeface="Arial"/>
              </a:rPr>
              <a:t>ген.директора</a:t>
            </a:r>
            <a:r>
              <a:rPr lang="ru-RU" sz="1800" dirty="0">
                <a:solidFill>
                  <a:schemeClr val="dk1"/>
                </a:solidFill>
                <a:latin typeface="Arial"/>
                <a:ea typeface="Arial"/>
                <a:cs typeface="Arial"/>
                <a:sym typeface="Arial"/>
              </a:rPr>
              <a:t> Чернышова Алексея Александровича)</a:t>
            </a:r>
            <a:endParaRPr lang="ru-RU" sz="1800" dirty="0"/>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t>университет при активном участии профессора, доктора технических наук, заведующей кафедрой прикладной математики </a:t>
            </a:r>
            <a:r>
              <a:rPr lang="ru-RU" sz="1800" dirty="0">
                <a:solidFill>
                  <a:schemeClr val="tx1"/>
                </a:solidFill>
              </a:rPr>
              <a:t>ОГУ</a:t>
            </a:r>
            <a:r>
              <a:rPr lang="ru-RU" sz="1800" b="1" dirty="0">
                <a:solidFill>
                  <a:srgbClr val="FFC000"/>
                </a:solidFill>
              </a:rPr>
              <a:t> </a:t>
            </a:r>
            <a:r>
              <a:rPr lang="ru-RU" sz="1800" b="1" dirty="0" err="1">
                <a:solidFill>
                  <a:srgbClr val="F1AF00"/>
                </a:solidFill>
              </a:rPr>
              <a:t>Болодуриной</a:t>
            </a:r>
            <a:r>
              <a:rPr lang="ru-RU" sz="1800" b="1" dirty="0">
                <a:solidFill>
                  <a:srgbClr val="F1AF00"/>
                </a:solidFill>
              </a:rPr>
              <a:t> Ирины Павловны – особая благодарность</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t>Министерство цифрового развития Оренбургской области</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solidFill>
                  <a:schemeClr val="dk1"/>
                </a:solidFill>
                <a:latin typeface="Arial"/>
                <a:ea typeface="Arial"/>
                <a:cs typeface="Arial"/>
                <a:sym typeface="Arial"/>
              </a:rPr>
              <a:t>Компания «1С»</a:t>
            </a:r>
          </a:p>
        </p:txBody>
      </p:sp>
      <p:sp>
        <p:nvSpPr>
          <p:cNvPr id="152" name="Google Shape;152;p6"/>
          <p:cNvSpPr txBox="1"/>
          <p:nvPr/>
        </p:nvSpPr>
        <p:spPr>
          <a:xfrm>
            <a:off x="7030319" y="4147445"/>
            <a:ext cx="2010097"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Arial"/>
              <a:buNone/>
            </a:pPr>
            <a:r>
              <a:rPr lang="ru-RU" sz="1800" dirty="0" err="1">
                <a:solidFill>
                  <a:schemeClr val="dk1"/>
                </a:solidFill>
              </a:rPr>
              <a:t>Болодурина</a:t>
            </a:r>
            <a:r>
              <a:rPr lang="ru-RU" sz="1800" dirty="0">
                <a:solidFill>
                  <a:schemeClr val="dk1"/>
                </a:solidFill>
              </a:rPr>
              <a:t> И.П.</a:t>
            </a:r>
            <a:endParaRPr sz="1800" dirty="0"/>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20</a:t>
            </a:fld>
            <a:endParaRPr/>
          </a:p>
        </p:txBody>
      </p:sp>
      <p:pic>
        <p:nvPicPr>
          <p:cNvPr id="3" name="Рисунок 2" descr="Изображение выглядит как человек, стена, красный, носит&#10;&#10;Автоматически созданное описание">
            <a:extLst>
              <a:ext uri="{FF2B5EF4-FFF2-40B4-BE49-F238E27FC236}">
                <a16:creationId xmlns:a16="http://schemas.microsoft.com/office/drawing/2014/main" id="{43C759DB-9F06-A265-7872-18A1365A45DE}"/>
              </a:ext>
            </a:extLst>
          </p:cNvPr>
          <p:cNvPicPr>
            <a:picLocks noChangeAspect="1"/>
          </p:cNvPicPr>
          <p:nvPr/>
        </p:nvPicPr>
        <p:blipFill>
          <a:blip r:embed="rId3"/>
          <a:stretch>
            <a:fillRect/>
          </a:stretch>
        </p:blipFill>
        <p:spPr>
          <a:xfrm>
            <a:off x="7211505" y="1733160"/>
            <a:ext cx="1647726" cy="246141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619250" y="155337"/>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latin typeface="+mj-lt"/>
              </a:rPr>
              <a:t>Оренбургский государственный университет</a:t>
            </a:r>
            <a:endParaRPr dirty="0">
              <a:solidFill>
                <a:srgbClr val="F1AF00"/>
              </a:solidFill>
              <a:latin typeface="+mj-lt"/>
            </a:endParaRPr>
          </a:p>
        </p:txBody>
      </p:sp>
      <p:sp>
        <p:nvSpPr>
          <p:cNvPr id="150" name="Google Shape;150;p6"/>
          <p:cNvSpPr txBox="1">
            <a:spLocks noGrp="1"/>
          </p:cNvSpPr>
          <p:nvPr>
            <p:ph type="body" idx="1"/>
          </p:nvPr>
        </p:nvSpPr>
        <p:spPr>
          <a:xfrm>
            <a:off x="0" y="1107118"/>
            <a:ext cx="6732759" cy="3340665"/>
          </a:xfrm>
          <a:prstGeom prst="rect">
            <a:avLst/>
          </a:prstGeom>
          <a:noFill/>
          <a:ln>
            <a:noFill/>
          </a:ln>
        </p:spPr>
        <p:txBody>
          <a:bodyPr spcFirstLastPara="1" wrap="square" lIns="91425" tIns="45700" rIns="91425" bIns="45700" anchor="t" anchorCtr="0">
            <a:noAutofit/>
          </a:bodyPr>
          <a:lstStyle/>
          <a:p>
            <a:pPr marL="182563" marR="0" lvl="0" indent="-55562" algn="l" rtl="0">
              <a:spcBef>
                <a:spcPts val="0"/>
              </a:spcBef>
              <a:spcAft>
                <a:spcPts val="0"/>
              </a:spcAft>
              <a:buClr>
                <a:srgbClr val="F1AF00"/>
              </a:buClr>
              <a:buSzPts val="2000"/>
              <a:buFont typeface="Noto Sans Symbols"/>
              <a:buNone/>
            </a:pPr>
            <a:r>
              <a:rPr lang="ru-RU" sz="2000" dirty="0">
                <a:solidFill>
                  <a:srgbClr val="F1AF00"/>
                </a:solidFill>
                <a:latin typeface="Arial"/>
                <a:ea typeface="Arial"/>
                <a:cs typeface="Arial"/>
                <a:sym typeface="Arial"/>
              </a:rPr>
              <a:t>Основные моменты:</a:t>
            </a:r>
            <a:br>
              <a:rPr lang="ru-RU" sz="2000" dirty="0">
                <a:solidFill>
                  <a:srgbClr val="F1AF00"/>
                </a:solidFill>
                <a:latin typeface="Arial"/>
                <a:ea typeface="Arial"/>
                <a:cs typeface="Arial"/>
                <a:sym typeface="Arial"/>
              </a:rPr>
            </a:br>
            <a:endParaRPr lang="ru-RU" sz="2000" dirty="0">
              <a:solidFill>
                <a:srgbClr val="F1AF00"/>
              </a:solidFill>
              <a:latin typeface="Arial"/>
              <a:ea typeface="Arial"/>
              <a:cs typeface="Arial"/>
              <a:sym typeface="Arial"/>
            </a:endParaRPr>
          </a:p>
          <a:p>
            <a:pPr marL="469901" marR="0" lvl="0" indent="-342900" algn="l" rtl="0">
              <a:spcBef>
                <a:spcPts val="0"/>
              </a:spcBef>
              <a:spcAft>
                <a:spcPts val="0"/>
              </a:spcAft>
              <a:buClr>
                <a:srgbClr val="F1AF00"/>
              </a:buClr>
              <a:buSzPts val="2000"/>
              <a:buFont typeface="Arial" panose="020B0604020202020204" pitchFamily="34" charset="0"/>
              <a:buChar char="•"/>
            </a:pPr>
            <a:r>
              <a:rPr lang="ru-RU" sz="1600" dirty="0">
                <a:solidFill>
                  <a:schemeClr val="dk1"/>
                </a:solidFill>
                <a:latin typeface="Arial"/>
                <a:ea typeface="Arial"/>
                <a:cs typeface="Arial"/>
                <a:sym typeface="Arial"/>
              </a:rPr>
              <a:t>общие договоренности в конце октября 2020</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600" dirty="0">
                <a:solidFill>
                  <a:schemeClr val="dk1"/>
                </a:solidFill>
                <a:latin typeface="Arial"/>
                <a:ea typeface="Arial"/>
                <a:cs typeface="Arial"/>
                <a:sym typeface="Arial"/>
              </a:rPr>
              <a:t>дорожная карта пошаговых мероприятий с конечной целью набора студентов в 2021/2022 </a:t>
            </a:r>
            <a:r>
              <a:rPr lang="ru-RU" sz="1600" dirty="0" err="1">
                <a:solidFill>
                  <a:schemeClr val="dk1"/>
                </a:solidFill>
                <a:latin typeface="Arial"/>
                <a:ea typeface="Arial"/>
                <a:cs typeface="Arial"/>
                <a:sym typeface="Arial"/>
              </a:rPr>
              <a:t>уч.году</a:t>
            </a:r>
            <a:endParaRPr lang="ru-RU" sz="1600" dirty="0">
              <a:solidFill>
                <a:schemeClr val="dk1"/>
              </a:solidFill>
              <a:latin typeface="Arial"/>
              <a:ea typeface="Arial"/>
              <a:cs typeface="Arial"/>
              <a:sym typeface="Arial"/>
            </a:endParaRPr>
          </a:p>
          <a:p>
            <a:pPr marL="469901" marR="0" lvl="0" indent="-342900" algn="l" rtl="0">
              <a:spcBef>
                <a:spcPts val="0"/>
              </a:spcBef>
              <a:spcAft>
                <a:spcPts val="0"/>
              </a:spcAft>
              <a:buClr>
                <a:srgbClr val="F1AF00"/>
              </a:buClr>
              <a:buSzPts val="2000"/>
              <a:buFont typeface="Arial" panose="020B0604020202020204" pitchFamily="34" charset="0"/>
              <a:buChar char="•"/>
            </a:pPr>
            <a:r>
              <a:rPr lang="ru-RU" sz="1600" dirty="0"/>
              <a:t>профориентационные мероприятия с подключением компании «Бизнес Решения» – День 1С:Карьеры в ноябре 2020</a:t>
            </a:r>
            <a:endParaRPr lang="ru-RU" sz="1600" dirty="0">
              <a:solidFill>
                <a:schemeClr val="dk1"/>
              </a:solidFill>
              <a:latin typeface="Arial"/>
              <a:ea typeface="Arial"/>
              <a:cs typeface="Arial"/>
              <a:sym typeface="Arial"/>
            </a:endParaRPr>
          </a:p>
          <a:p>
            <a:pPr marL="469901" marR="0" lvl="0" indent="-342900" algn="l" rtl="0">
              <a:spcBef>
                <a:spcPts val="0"/>
              </a:spcBef>
              <a:spcAft>
                <a:spcPts val="0"/>
              </a:spcAft>
              <a:buClr>
                <a:srgbClr val="F1AF00"/>
              </a:buClr>
              <a:buSzPts val="2000"/>
              <a:buFont typeface="Arial" panose="020B0604020202020204" pitchFamily="34" charset="0"/>
              <a:buChar char="•"/>
            </a:pPr>
            <a:r>
              <a:rPr lang="ru-RU" sz="1600" dirty="0"/>
              <a:t>учебный план, включая наполнение методическими материалами – срок исполнения до 01 февраля 2021 года</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600" dirty="0"/>
              <a:t>подготовка преподавателя в ОГУ</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600" dirty="0"/>
              <a:t>информационное продвижение (печатные буклеты, стенд в ОГУ, видеоролики для публикации на сайтах партнёра и университета)</a:t>
            </a:r>
            <a:endParaRPr lang="ru-RU" sz="1600" dirty="0">
              <a:solidFill>
                <a:schemeClr val="dk1"/>
              </a:solidFill>
              <a:latin typeface="Arial"/>
              <a:ea typeface="Arial"/>
              <a:cs typeface="Arial"/>
              <a:sym typeface="Arial"/>
            </a:endParaRP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21</a:t>
            </a:fld>
            <a:endParaRPr/>
          </a:p>
        </p:txBody>
      </p:sp>
      <p:pic>
        <p:nvPicPr>
          <p:cNvPr id="3" name="Рисунок 2" descr="Изображение выглядит как текст, внешний&#10;&#10;Автоматически созданное описание">
            <a:extLst>
              <a:ext uri="{FF2B5EF4-FFF2-40B4-BE49-F238E27FC236}">
                <a16:creationId xmlns:a16="http://schemas.microsoft.com/office/drawing/2014/main" id="{EA3BD6D7-37E8-FCEF-F248-DE0CDEF9A5E1}"/>
              </a:ext>
            </a:extLst>
          </p:cNvPr>
          <p:cNvPicPr>
            <a:picLocks noChangeAspect="1"/>
          </p:cNvPicPr>
          <p:nvPr/>
        </p:nvPicPr>
        <p:blipFill>
          <a:blip r:embed="rId3"/>
          <a:stretch>
            <a:fillRect/>
          </a:stretch>
        </p:blipFill>
        <p:spPr>
          <a:xfrm>
            <a:off x="6870836" y="1890473"/>
            <a:ext cx="2273164" cy="2557309"/>
          </a:xfrm>
          <a:prstGeom prst="rect">
            <a:avLst/>
          </a:prstGeom>
        </p:spPr>
      </p:pic>
    </p:spTree>
    <p:extLst>
      <p:ext uri="{BB962C8B-B14F-4D97-AF65-F5344CB8AC3E}">
        <p14:creationId xmlns:p14="http://schemas.microsoft.com/office/powerpoint/2010/main" val="4005944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619250" y="155337"/>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latin typeface="+mj-lt"/>
              </a:rPr>
              <a:t>Оренбургский государственный университет</a:t>
            </a:r>
            <a:endParaRPr dirty="0">
              <a:solidFill>
                <a:srgbClr val="F1AF00"/>
              </a:solidFill>
              <a:latin typeface="+mj-lt"/>
            </a:endParaRPr>
          </a:p>
        </p:txBody>
      </p:sp>
      <p:sp>
        <p:nvSpPr>
          <p:cNvPr id="150" name="Google Shape;150;p6"/>
          <p:cNvSpPr txBox="1">
            <a:spLocks noGrp="1"/>
          </p:cNvSpPr>
          <p:nvPr>
            <p:ph type="body" idx="1"/>
          </p:nvPr>
        </p:nvSpPr>
        <p:spPr>
          <a:xfrm>
            <a:off x="250825" y="1875932"/>
            <a:ext cx="6626225" cy="2544796"/>
          </a:xfrm>
          <a:prstGeom prst="rect">
            <a:avLst/>
          </a:prstGeom>
          <a:noFill/>
          <a:ln>
            <a:noFill/>
          </a:ln>
        </p:spPr>
        <p:txBody>
          <a:bodyPr spcFirstLastPara="1" wrap="square" lIns="91425" tIns="45700" rIns="91425" bIns="45700" anchor="t" anchorCtr="0">
            <a:noAutofit/>
          </a:bodyPr>
          <a:lstStyle/>
          <a:p>
            <a:pPr marL="182563" marR="0" lvl="0" indent="-55562" algn="ctr" rtl="0">
              <a:spcBef>
                <a:spcPts val="0"/>
              </a:spcBef>
              <a:spcAft>
                <a:spcPts val="0"/>
              </a:spcAft>
              <a:buClr>
                <a:srgbClr val="F1AF00"/>
              </a:buClr>
              <a:buSzPts val="2000"/>
              <a:buFont typeface="Noto Sans Symbols"/>
              <a:buNone/>
            </a:pPr>
            <a:r>
              <a:rPr lang="ru-RU" b="1" dirty="0">
                <a:solidFill>
                  <a:schemeClr val="tx1"/>
                </a:solidFill>
                <a:latin typeface="Arial"/>
                <a:ea typeface="Arial"/>
                <a:cs typeface="Arial"/>
                <a:sym typeface="Arial"/>
              </a:rPr>
              <a:t>Утверждение на учёном совете </a:t>
            </a:r>
            <a:r>
              <a:rPr lang="ru-RU" dirty="0">
                <a:solidFill>
                  <a:schemeClr val="tx1"/>
                </a:solidFill>
                <a:latin typeface="Arial"/>
                <a:ea typeface="Arial"/>
                <a:cs typeface="Arial"/>
                <a:sym typeface="Arial"/>
              </a:rPr>
              <a:t>ФГБОУ ВО «Оренбургского государственного университета» профиля </a:t>
            </a:r>
            <a:r>
              <a:rPr lang="ru-RU" b="1" dirty="0">
                <a:solidFill>
                  <a:schemeClr val="tx1"/>
                </a:solidFill>
                <a:latin typeface="Arial"/>
                <a:ea typeface="Arial"/>
                <a:cs typeface="Arial"/>
                <a:sym typeface="Arial"/>
              </a:rPr>
              <a:t>«Прикладное программирование и корпоративные информационные системы»</a:t>
            </a:r>
            <a:r>
              <a:rPr lang="ru-RU" dirty="0">
                <a:solidFill>
                  <a:schemeClr val="tx1"/>
                </a:solidFill>
                <a:latin typeface="Arial"/>
                <a:ea typeface="Arial"/>
                <a:cs typeface="Arial"/>
                <a:sym typeface="Arial"/>
              </a:rPr>
              <a:t> </a:t>
            </a:r>
            <a:br>
              <a:rPr lang="ru-RU" dirty="0">
                <a:solidFill>
                  <a:schemeClr val="tx1"/>
                </a:solidFill>
                <a:latin typeface="Arial"/>
                <a:ea typeface="Arial"/>
                <a:cs typeface="Arial"/>
                <a:sym typeface="Arial"/>
              </a:rPr>
            </a:br>
            <a:r>
              <a:rPr lang="ru-RU" dirty="0">
                <a:solidFill>
                  <a:schemeClr val="tx1"/>
                </a:solidFill>
                <a:latin typeface="Arial"/>
                <a:ea typeface="Arial"/>
                <a:cs typeface="Arial"/>
                <a:sym typeface="Arial"/>
              </a:rPr>
              <a:t>на направлении подготовки </a:t>
            </a:r>
            <a:br>
              <a:rPr lang="ru-RU" dirty="0">
                <a:solidFill>
                  <a:schemeClr val="tx1"/>
                </a:solidFill>
                <a:latin typeface="Arial"/>
                <a:ea typeface="Arial"/>
                <a:cs typeface="Arial"/>
                <a:sym typeface="Arial"/>
              </a:rPr>
            </a:br>
            <a:r>
              <a:rPr lang="ru-RU" dirty="0">
                <a:solidFill>
                  <a:schemeClr val="tx1"/>
                </a:solidFill>
                <a:latin typeface="Arial"/>
                <a:ea typeface="Arial"/>
                <a:cs typeface="Arial"/>
                <a:sym typeface="Arial"/>
              </a:rPr>
              <a:t>«Прикладная математика и информатика»</a:t>
            </a:r>
            <a:r>
              <a:rPr lang="ru-RU" dirty="0">
                <a:solidFill>
                  <a:schemeClr val="tx1"/>
                </a:solidFill>
              </a:rPr>
              <a:t> </a:t>
            </a:r>
            <a:br>
              <a:rPr lang="ru-RU" dirty="0">
                <a:solidFill>
                  <a:schemeClr val="tx1"/>
                </a:solidFill>
              </a:rPr>
            </a:br>
            <a:r>
              <a:rPr lang="ru-RU" b="1" dirty="0">
                <a:solidFill>
                  <a:schemeClr val="tx1"/>
                </a:solidFill>
                <a:latin typeface="Arial"/>
                <a:ea typeface="Arial"/>
                <a:cs typeface="Arial"/>
                <a:sym typeface="Arial"/>
              </a:rPr>
              <a:t>в наборе на 2021/2022 учебный год!</a:t>
            </a: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22</a:t>
            </a:fld>
            <a:endParaRPr/>
          </a:p>
        </p:txBody>
      </p:sp>
      <p:pic>
        <p:nvPicPr>
          <p:cNvPr id="3" name="Рисунок 2" descr="Изображение выглядит как текст, стена, внутренний&#10;&#10;Автоматически созданное описание">
            <a:extLst>
              <a:ext uri="{FF2B5EF4-FFF2-40B4-BE49-F238E27FC236}">
                <a16:creationId xmlns:a16="http://schemas.microsoft.com/office/drawing/2014/main" id="{0CD10D96-D495-6946-1567-A50D4CD76C55}"/>
              </a:ext>
            </a:extLst>
          </p:cNvPr>
          <p:cNvPicPr>
            <a:picLocks noChangeAspect="1"/>
          </p:cNvPicPr>
          <p:nvPr/>
        </p:nvPicPr>
        <p:blipFill>
          <a:blip r:embed="rId3"/>
          <a:stretch>
            <a:fillRect/>
          </a:stretch>
        </p:blipFill>
        <p:spPr>
          <a:xfrm>
            <a:off x="6881958" y="1875932"/>
            <a:ext cx="2262041" cy="2544796"/>
          </a:xfrm>
          <a:prstGeom prst="rect">
            <a:avLst/>
          </a:prstGeom>
        </p:spPr>
      </p:pic>
    </p:spTree>
    <p:extLst>
      <p:ext uri="{BB962C8B-B14F-4D97-AF65-F5344CB8AC3E}">
        <p14:creationId xmlns:p14="http://schemas.microsoft.com/office/powerpoint/2010/main" val="1500399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619250" y="155337"/>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rPr>
              <a:t>Оренбургский государственный университет</a:t>
            </a:r>
            <a:endParaRPr dirty="0">
              <a:solidFill>
                <a:srgbClr val="F1AF00"/>
              </a:solidFill>
            </a:endParaRPr>
          </a:p>
        </p:txBody>
      </p:sp>
      <p:sp>
        <p:nvSpPr>
          <p:cNvPr id="150" name="Google Shape;150;p6"/>
          <p:cNvSpPr txBox="1">
            <a:spLocks noGrp="1"/>
          </p:cNvSpPr>
          <p:nvPr>
            <p:ph type="body" idx="1"/>
          </p:nvPr>
        </p:nvSpPr>
        <p:spPr>
          <a:xfrm>
            <a:off x="250825" y="1461154"/>
            <a:ext cx="6626225" cy="3082565"/>
          </a:xfrm>
          <a:prstGeom prst="rect">
            <a:avLst/>
          </a:prstGeom>
          <a:noFill/>
          <a:ln>
            <a:noFill/>
          </a:ln>
        </p:spPr>
        <p:txBody>
          <a:bodyPr spcFirstLastPara="1" wrap="square" lIns="91425" tIns="45700" rIns="91425" bIns="45700" anchor="t" anchorCtr="0">
            <a:noAutofit/>
          </a:bodyPr>
          <a:lstStyle/>
          <a:p>
            <a:pPr marL="182563" marR="0" lvl="0" indent="-55562" algn="l" rtl="0">
              <a:spcBef>
                <a:spcPts val="0"/>
              </a:spcBef>
              <a:spcAft>
                <a:spcPts val="0"/>
              </a:spcAft>
              <a:buClr>
                <a:srgbClr val="F1AF00"/>
              </a:buClr>
              <a:buSzPts val="2000"/>
              <a:buFont typeface="Noto Sans Symbols"/>
              <a:buNone/>
            </a:pPr>
            <a:r>
              <a:rPr lang="ru-RU" sz="2000" dirty="0">
                <a:solidFill>
                  <a:srgbClr val="F1AF00"/>
                </a:solidFill>
                <a:latin typeface="Arial"/>
                <a:ea typeface="Arial"/>
                <a:cs typeface="Arial"/>
                <a:sym typeface="Arial"/>
              </a:rPr>
              <a:t>Организация учебного процесса:</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solidFill>
                  <a:schemeClr val="dk1"/>
                </a:solidFill>
                <a:latin typeface="Arial"/>
                <a:ea typeface="Arial"/>
                <a:cs typeface="Arial"/>
                <a:sym typeface="Arial"/>
              </a:rPr>
              <a:t>работа с учебным планом, помощь в составлении РУП</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solidFill>
                  <a:schemeClr val="dk1"/>
                </a:solidFill>
                <a:latin typeface="Arial"/>
                <a:ea typeface="Arial"/>
                <a:cs typeface="Arial"/>
                <a:sym typeface="Arial"/>
              </a:rPr>
              <a:t>распределение дисциплин по семестрам</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t>подготовка преподавателей ОГУ</a:t>
            </a:r>
            <a:endParaRPr lang="ru-RU" sz="1800" dirty="0">
              <a:solidFill>
                <a:schemeClr val="dk1"/>
              </a:solidFill>
              <a:latin typeface="Arial"/>
              <a:ea typeface="Arial"/>
              <a:cs typeface="Arial"/>
              <a:sym typeface="Arial"/>
            </a:endParaRP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t>помощь с методическими материалами</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t>приёмная компания </a:t>
            </a:r>
            <a:r>
              <a:rPr lang="ru-RU" sz="1800" dirty="0">
                <a:solidFill>
                  <a:srgbClr val="F1AF00"/>
                </a:solidFill>
              </a:rPr>
              <a:t>(второй год средний балл абитуриентов, поступивших на направление «Прикладная математика и информатика», выше, чем был до открытия профиля 1С)</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t>организация практики для студентов профиля </a:t>
            </a:r>
            <a:br>
              <a:rPr lang="ru-RU" sz="1800" dirty="0"/>
            </a:br>
            <a:r>
              <a:rPr lang="ru-RU" sz="1800" dirty="0"/>
              <a:t>у партнёров 1С в регионе</a:t>
            </a: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23</a:t>
            </a:fld>
            <a:endParaRPr/>
          </a:p>
        </p:txBody>
      </p:sp>
      <p:pic>
        <p:nvPicPr>
          <p:cNvPr id="3" name="Рисунок 2">
            <a:extLst>
              <a:ext uri="{FF2B5EF4-FFF2-40B4-BE49-F238E27FC236}">
                <a16:creationId xmlns:a16="http://schemas.microsoft.com/office/drawing/2014/main" id="{36ADB33B-014A-9729-36EC-7DBC83BC4B6E}"/>
              </a:ext>
            </a:extLst>
          </p:cNvPr>
          <p:cNvPicPr>
            <a:picLocks noChangeAspect="1"/>
          </p:cNvPicPr>
          <p:nvPr/>
        </p:nvPicPr>
        <p:blipFill>
          <a:blip r:embed="rId3"/>
          <a:stretch>
            <a:fillRect/>
          </a:stretch>
        </p:blipFill>
        <p:spPr>
          <a:xfrm>
            <a:off x="7394947" y="2106656"/>
            <a:ext cx="1412130" cy="1794070"/>
          </a:xfrm>
          <a:prstGeom prst="rect">
            <a:avLst/>
          </a:prstGeom>
        </p:spPr>
      </p:pic>
    </p:spTree>
    <p:extLst>
      <p:ext uri="{BB962C8B-B14F-4D97-AF65-F5344CB8AC3E}">
        <p14:creationId xmlns:p14="http://schemas.microsoft.com/office/powerpoint/2010/main" val="2130401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619250" y="155337"/>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latin typeface="+mj-lt"/>
              </a:rPr>
              <a:t>Оренбургский государственный университет</a:t>
            </a:r>
            <a:endParaRPr dirty="0">
              <a:solidFill>
                <a:srgbClr val="F1AF00"/>
              </a:solidFill>
              <a:latin typeface="+mj-lt"/>
            </a:endParaRP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24</a:t>
            </a:fld>
            <a:endParaRPr/>
          </a:p>
        </p:txBody>
      </p:sp>
      <p:graphicFrame>
        <p:nvGraphicFramePr>
          <p:cNvPr id="19" name="Объект 6" descr="Графический элемент SmartArt для изображения схемы процесса">
            <a:extLst>
              <a:ext uri="{FF2B5EF4-FFF2-40B4-BE49-F238E27FC236}">
                <a16:creationId xmlns:a16="http://schemas.microsoft.com/office/drawing/2014/main" id="{AD771638-A074-C4DE-9069-E5C751AA372B}"/>
              </a:ext>
            </a:extLst>
          </p:cNvPr>
          <p:cNvGraphicFramePr>
            <a:graphicFrameLocks/>
          </p:cNvGraphicFramePr>
          <p:nvPr>
            <p:extLst>
              <p:ext uri="{D42A27DB-BD31-4B8C-83A1-F6EECF244321}">
                <p14:modId xmlns:p14="http://schemas.microsoft.com/office/powerpoint/2010/main" val="496790021"/>
              </p:ext>
            </p:extLst>
          </p:nvPr>
        </p:nvGraphicFramePr>
        <p:xfrm>
          <a:off x="592405" y="1029658"/>
          <a:ext cx="8064900" cy="405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Прямоугольник 22" descr="Красный квадрат">
            <a:extLst>
              <a:ext uri="{FF2B5EF4-FFF2-40B4-BE49-F238E27FC236}">
                <a16:creationId xmlns:a16="http://schemas.microsoft.com/office/drawing/2014/main" id="{50E0C605-C5DD-9AC5-C04B-C079F062825F}"/>
              </a:ext>
            </a:extLst>
          </p:cNvPr>
          <p:cNvSpPr/>
          <p:nvPr/>
        </p:nvSpPr>
        <p:spPr>
          <a:xfrm>
            <a:off x="592946" y="1778407"/>
            <a:ext cx="516698" cy="516698"/>
          </a:xfrm>
          <a:prstGeom prst="rect">
            <a:avLst/>
          </a:prstGeom>
          <a:solidFill>
            <a:srgbClr val="ED1C24"/>
          </a:solidFill>
          <a:ln w="12700" cap="flat" cmpd="sng" algn="ctr">
            <a:solidFill>
              <a:srgbClr val="ED1C24"/>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Прямоугольник 23" descr="Оранжевый квадрат">
            <a:extLst>
              <a:ext uri="{FF2B5EF4-FFF2-40B4-BE49-F238E27FC236}">
                <a16:creationId xmlns:a16="http://schemas.microsoft.com/office/drawing/2014/main" id="{7EC7F521-C093-2CAD-CE7B-36895F421704}"/>
              </a:ext>
            </a:extLst>
          </p:cNvPr>
          <p:cNvSpPr/>
          <p:nvPr/>
        </p:nvSpPr>
        <p:spPr>
          <a:xfrm>
            <a:off x="2188288" y="1778407"/>
            <a:ext cx="516698" cy="516698"/>
          </a:xfrm>
          <a:prstGeom prst="rect">
            <a:avLst/>
          </a:prstGeom>
          <a:solidFill>
            <a:srgbClr val="F15A24"/>
          </a:solidFill>
          <a:ln w="12700" cap="flat" cmpd="sng" algn="ctr">
            <a:solidFill>
              <a:srgbClr val="F15A24"/>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Прямоугольник 24" descr="Оранжевый квадрат">
            <a:extLst>
              <a:ext uri="{FF2B5EF4-FFF2-40B4-BE49-F238E27FC236}">
                <a16:creationId xmlns:a16="http://schemas.microsoft.com/office/drawing/2014/main" id="{5DA9E162-132B-5B0E-F20E-2D4DF9C0C301}"/>
              </a:ext>
            </a:extLst>
          </p:cNvPr>
          <p:cNvSpPr/>
          <p:nvPr/>
        </p:nvSpPr>
        <p:spPr>
          <a:xfrm>
            <a:off x="3787546" y="1765481"/>
            <a:ext cx="516698" cy="516698"/>
          </a:xfrm>
          <a:prstGeom prst="rect">
            <a:avLst/>
          </a:prstGeom>
          <a:solidFill>
            <a:srgbClr val="F7931E"/>
          </a:solidFill>
          <a:ln w="12700" cap="flat" cmpd="sng" algn="ctr">
            <a:solidFill>
              <a:srgbClr val="F7931E"/>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Прямоугольник 25" descr="Оранжевый квадрат">
            <a:extLst>
              <a:ext uri="{FF2B5EF4-FFF2-40B4-BE49-F238E27FC236}">
                <a16:creationId xmlns:a16="http://schemas.microsoft.com/office/drawing/2014/main" id="{ED725700-0B90-08A5-EC67-6E7BA6294A21}"/>
              </a:ext>
            </a:extLst>
          </p:cNvPr>
          <p:cNvSpPr/>
          <p:nvPr/>
        </p:nvSpPr>
        <p:spPr>
          <a:xfrm>
            <a:off x="5379091" y="1778407"/>
            <a:ext cx="516698" cy="516698"/>
          </a:xfrm>
          <a:prstGeom prst="rect">
            <a:avLst/>
          </a:prstGeom>
          <a:solidFill>
            <a:srgbClr val="FBB03B"/>
          </a:solidFill>
          <a:ln w="12700" cap="flat" cmpd="sng" algn="ctr">
            <a:solidFill>
              <a:srgbClr val="FBB03B"/>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Прямоугольник 26" descr="Желтый квадрат">
            <a:extLst>
              <a:ext uri="{FF2B5EF4-FFF2-40B4-BE49-F238E27FC236}">
                <a16:creationId xmlns:a16="http://schemas.microsoft.com/office/drawing/2014/main" id="{4AE9A222-4C09-733C-6482-961091EFE198}"/>
              </a:ext>
            </a:extLst>
          </p:cNvPr>
          <p:cNvSpPr/>
          <p:nvPr/>
        </p:nvSpPr>
        <p:spPr>
          <a:xfrm>
            <a:off x="6982750" y="1778407"/>
            <a:ext cx="516698" cy="516698"/>
          </a:xfrm>
          <a:prstGeom prst="rect">
            <a:avLst/>
          </a:prstGeom>
          <a:solidFill>
            <a:srgbClr val="FCCB00"/>
          </a:solidFill>
          <a:ln w="12700" cap="flat" cmpd="sng" algn="ctr">
            <a:solidFill>
              <a:srgbClr val="FCCB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pic>
        <p:nvPicPr>
          <p:cNvPr id="28" name="Графический объект 17" descr="Часы">
            <a:extLst>
              <a:ext uri="{FF2B5EF4-FFF2-40B4-BE49-F238E27FC236}">
                <a16:creationId xmlns:a16="http://schemas.microsoft.com/office/drawing/2014/main" id="{4042A4CB-E127-FF95-7DCF-FDBE0C0252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6286" y="1868292"/>
            <a:ext cx="324000" cy="324000"/>
          </a:xfrm>
          <a:prstGeom prst="rect">
            <a:avLst/>
          </a:prstGeom>
        </p:spPr>
      </p:pic>
      <p:pic>
        <p:nvPicPr>
          <p:cNvPr id="29" name="Графический объект 18" descr="Цель">
            <a:extLst>
              <a:ext uri="{FF2B5EF4-FFF2-40B4-BE49-F238E27FC236}">
                <a16:creationId xmlns:a16="http://schemas.microsoft.com/office/drawing/2014/main" id="{A14CE462-B0B8-EBF9-754E-8F206AA2F4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95065" y="1868292"/>
            <a:ext cx="324000" cy="324000"/>
          </a:xfrm>
          <a:prstGeom prst="rect">
            <a:avLst/>
          </a:prstGeom>
        </p:spPr>
      </p:pic>
      <p:pic>
        <p:nvPicPr>
          <p:cNvPr id="30" name="Графический объект 23" descr="Исследования">
            <a:extLst>
              <a:ext uri="{FF2B5EF4-FFF2-40B4-BE49-F238E27FC236}">
                <a16:creationId xmlns:a16="http://schemas.microsoft.com/office/drawing/2014/main" id="{B218C67E-D796-5E77-644F-0FB8088B2A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91719" y="1868292"/>
            <a:ext cx="324000" cy="324000"/>
          </a:xfrm>
          <a:prstGeom prst="rect">
            <a:avLst/>
          </a:prstGeom>
        </p:spPr>
      </p:pic>
      <p:pic>
        <p:nvPicPr>
          <p:cNvPr id="31" name="Графический объект 24" descr="Перекидной календарь">
            <a:extLst>
              <a:ext uri="{FF2B5EF4-FFF2-40B4-BE49-F238E27FC236}">
                <a16:creationId xmlns:a16="http://schemas.microsoft.com/office/drawing/2014/main" id="{8FA7635F-0564-E51B-7D19-1631193D215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78962" y="1868292"/>
            <a:ext cx="324000" cy="324000"/>
          </a:xfrm>
          <a:prstGeom prst="rect">
            <a:avLst/>
          </a:prstGeom>
        </p:spPr>
      </p:pic>
      <p:pic>
        <p:nvPicPr>
          <p:cNvPr id="128" name="Графический объект 25" descr="Презентация с линейчатой диаграммой">
            <a:extLst>
              <a:ext uri="{FF2B5EF4-FFF2-40B4-BE49-F238E27FC236}">
                <a16:creationId xmlns:a16="http://schemas.microsoft.com/office/drawing/2014/main" id="{7C477FEB-A265-828C-CFF5-B0AA2162A8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79098" y="1868292"/>
            <a:ext cx="324000" cy="324000"/>
          </a:xfrm>
          <a:prstGeom prst="rect">
            <a:avLst/>
          </a:prstGeom>
        </p:spPr>
      </p:pic>
    </p:spTree>
    <p:extLst>
      <p:ext uri="{BB962C8B-B14F-4D97-AF65-F5344CB8AC3E}">
        <p14:creationId xmlns:p14="http://schemas.microsoft.com/office/powerpoint/2010/main" val="2798629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619250" y="155337"/>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rPr>
              <a:t>Чувашский государственный </a:t>
            </a:r>
            <a:br>
              <a:rPr lang="ru-RU" dirty="0">
                <a:solidFill>
                  <a:srgbClr val="F1AF00"/>
                </a:solidFill>
              </a:rPr>
            </a:br>
            <a:r>
              <a:rPr lang="ru-RU" dirty="0">
                <a:solidFill>
                  <a:srgbClr val="F1AF00"/>
                </a:solidFill>
              </a:rPr>
              <a:t>университет имени </a:t>
            </a:r>
            <a:r>
              <a:rPr lang="ru-RU" dirty="0" err="1">
                <a:solidFill>
                  <a:srgbClr val="F1AF00"/>
                </a:solidFill>
              </a:rPr>
              <a:t>И.Н.Ульянова</a:t>
            </a:r>
            <a:endParaRPr dirty="0">
              <a:solidFill>
                <a:srgbClr val="F1AF00"/>
              </a:solidFill>
            </a:endParaRPr>
          </a:p>
        </p:txBody>
      </p:sp>
      <p:sp>
        <p:nvSpPr>
          <p:cNvPr id="150" name="Google Shape;150;p6"/>
          <p:cNvSpPr txBox="1">
            <a:spLocks noGrp="1"/>
          </p:cNvSpPr>
          <p:nvPr>
            <p:ph type="body" idx="1"/>
          </p:nvPr>
        </p:nvSpPr>
        <p:spPr>
          <a:xfrm>
            <a:off x="175411" y="1267271"/>
            <a:ext cx="6838131" cy="3172754"/>
          </a:xfrm>
          <a:prstGeom prst="rect">
            <a:avLst/>
          </a:prstGeom>
          <a:noFill/>
          <a:ln>
            <a:noFill/>
          </a:ln>
        </p:spPr>
        <p:txBody>
          <a:bodyPr spcFirstLastPara="1" wrap="square" lIns="91425" tIns="45700" rIns="91425" bIns="45700" anchor="t" anchorCtr="0">
            <a:noAutofit/>
          </a:bodyPr>
          <a:lstStyle/>
          <a:p>
            <a:pPr marL="127001" marR="0" lvl="0" indent="0" algn="l" rtl="0">
              <a:spcBef>
                <a:spcPts val="0"/>
              </a:spcBef>
              <a:spcAft>
                <a:spcPts val="0"/>
              </a:spcAft>
              <a:buClr>
                <a:srgbClr val="F1AF00"/>
              </a:buClr>
              <a:buSzPts val="2000"/>
              <a:buNone/>
            </a:pPr>
            <a:r>
              <a:rPr lang="ru-RU" sz="2000" dirty="0">
                <a:solidFill>
                  <a:srgbClr val="F1AF00"/>
                </a:solidFill>
                <a:latin typeface="Arial"/>
                <a:ea typeface="Arial"/>
                <a:cs typeface="Arial"/>
                <a:sym typeface="Arial"/>
              </a:rPr>
              <a:t>Участники проекта:</a:t>
            </a:r>
            <a:endParaRPr lang="ru-RU" dirty="0"/>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solidFill>
                  <a:schemeClr val="dk1"/>
                </a:solidFill>
                <a:latin typeface="Arial"/>
                <a:ea typeface="Arial"/>
                <a:cs typeface="Arial"/>
                <a:sym typeface="Arial"/>
              </a:rPr>
              <a:t>партнёр 1С в регионе «Лидер Софт – внедренческий центр» в лице директора </a:t>
            </a:r>
            <a:r>
              <a:rPr lang="ru-RU" sz="1800" dirty="0" err="1">
                <a:solidFill>
                  <a:schemeClr val="dk1"/>
                </a:solidFill>
                <a:latin typeface="Arial"/>
                <a:ea typeface="Arial"/>
                <a:cs typeface="Arial"/>
                <a:sym typeface="Arial"/>
              </a:rPr>
              <a:t>Мандраковой</a:t>
            </a:r>
            <a:r>
              <a:rPr lang="ru-RU" sz="1800" dirty="0">
                <a:solidFill>
                  <a:schemeClr val="dk1"/>
                </a:solidFill>
                <a:latin typeface="Arial"/>
                <a:ea typeface="Arial"/>
                <a:cs typeface="Arial"/>
                <a:sym typeface="Arial"/>
              </a:rPr>
              <a:t> Марины Владимировны</a:t>
            </a:r>
            <a:endParaRPr lang="ru-RU" sz="1800" dirty="0"/>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t>университет при личном участии ректора, председателя Совета ректоров вузов Чувашской республики, депутата Государственного Совета ЧР </a:t>
            </a:r>
            <a:r>
              <a:rPr lang="ru-RU" sz="1800" b="1" dirty="0">
                <a:solidFill>
                  <a:srgbClr val="F1AF00"/>
                </a:solidFill>
              </a:rPr>
              <a:t>Александрова Андрея Юрьевича – особая благодарность</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t>Министерство цифрового развития Чувашской республики</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solidFill>
                  <a:schemeClr val="dk1"/>
                </a:solidFill>
                <a:latin typeface="Arial"/>
                <a:ea typeface="Arial"/>
                <a:cs typeface="Arial"/>
                <a:sym typeface="Arial"/>
              </a:rPr>
              <a:t>Компания «1С»</a:t>
            </a: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25</a:t>
            </a:fld>
            <a:endParaRPr/>
          </a:p>
        </p:txBody>
      </p:sp>
      <p:sp>
        <p:nvSpPr>
          <p:cNvPr id="5" name="Google Shape;152;p6">
            <a:extLst>
              <a:ext uri="{FF2B5EF4-FFF2-40B4-BE49-F238E27FC236}">
                <a16:creationId xmlns:a16="http://schemas.microsoft.com/office/drawing/2014/main" id="{A7B3B0FB-B450-C617-40F7-4CCFB66288E4}"/>
              </a:ext>
            </a:extLst>
          </p:cNvPr>
          <p:cNvSpPr txBox="1"/>
          <p:nvPr/>
        </p:nvSpPr>
        <p:spPr>
          <a:xfrm>
            <a:off x="6870814" y="4003477"/>
            <a:ext cx="227269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Arial"/>
              <a:buNone/>
            </a:pPr>
            <a:r>
              <a:rPr lang="ru-RU" sz="1800" dirty="0">
                <a:solidFill>
                  <a:schemeClr val="dk1"/>
                </a:solidFill>
              </a:rPr>
              <a:t>Александров А.Ю.</a:t>
            </a:r>
            <a:endParaRPr sz="1800" dirty="0"/>
          </a:p>
        </p:txBody>
      </p:sp>
      <p:pic>
        <p:nvPicPr>
          <p:cNvPr id="8" name="Рисунок 7" descr="Изображение выглядит как человек, мужчина, костюм, одежда&#10;&#10;Автоматически созданное описание">
            <a:extLst>
              <a:ext uri="{FF2B5EF4-FFF2-40B4-BE49-F238E27FC236}">
                <a16:creationId xmlns:a16="http://schemas.microsoft.com/office/drawing/2014/main" id="{932639B0-7BAC-F972-FB24-518BBB960F77}"/>
              </a:ext>
            </a:extLst>
          </p:cNvPr>
          <p:cNvPicPr>
            <a:picLocks noChangeAspect="1"/>
          </p:cNvPicPr>
          <p:nvPr/>
        </p:nvPicPr>
        <p:blipFill>
          <a:blip r:embed="rId3"/>
          <a:stretch>
            <a:fillRect/>
          </a:stretch>
        </p:blipFill>
        <p:spPr>
          <a:xfrm>
            <a:off x="6871306" y="2300909"/>
            <a:ext cx="2272693" cy="1702454"/>
          </a:xfrm>
          <a:prstGeom prst="rect">
            <a:avLst/>
          </a:prstGeom>
        </p:spPr>
      </p:pic>
    </p:spTree>
    <p:extLst>
      <p:ext uri="{BB962C8B-B14F-4D97-AF65-F5344CB8AC3E}">
        <p14:creationId xmlns:p14="http://schemas.microsoft.com/office/powerpoint/2010/main" val="2286581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619250" y="155337"/>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rPr>
              <a:t>Чувашский государственный </a:t>
            </a:r>
            <a:br>
              <a:rPr lang="ru-RU" dirty="0">
                <a:solidFill>
                  <a:srgbClr val="F1AF00"/>
                </a:solidFill>
              </a:rPr>
            </a:br>
            <a:r>
              <a:rPr lang="ru-RU" dirty="0">
                <a:solidFill>
                  <a:srgbClr val="F1AF00"/>
                </a:solidFill>
              </a:rPr>
              <a:t>университет имени </a:t>
            </a:r>
            <a:r>
              <a:rPr lang="ru-RU" dirty="0" err="1">
                <a:solidFill>
                  <a:srgbClr val="F1AF00"/>
                </a:solidFill>
              </a:rPr>
              <a:t>И.Н.Ульянова</a:t>
            </a:r>
            <a:endParaRPr dirty="0">
              <a:solidFill>
                <a:srgbClr val="F1AF00"/>
              </a:solidFill>
            </a:endParaRPr>
          </a:p>
        </p:txBody>
      </p:sp>
      <p:sp>
        <p:nvSpPr>
          <p:cNvPr id="150" name="Google Shape;150;p6"/>
          <p:cNvSpPr txBox="1">
            <a:spLocks noGrp="1"/>
          </p:cNvSpPr>
          <p:nvPr>
            <p:ph type="body" idx="1"/>
          </p:nvPr>
        </p:nvSpPr>
        <p:spPr>
          <a:xfrm>
            <a:off x="156557" y="1203371"/>
            <a:ext cx="6508193" cy="2649306"/>
          </a:xfrm>
          <a:prstGeom prst="rect">
            <a:avLst/>
          </a:prstGeom>
          <a:noFill/>
          <a:ln>
            <a:noFill/>
          </a:ln>
        </p:spPr>
        <p:txBody>
          <a:bodyPr spcFirstLastPara="1" wrap="square" lIns="91425" tIns="45700" rIns="91425" bIns="45700" anchor="t" anchorCtr="0">
            <a:noAutofit/>
          </a:bodyPr>
          <a:lstStyle/>
          <a:p>
            <a:pPr marL="127001" marR="0" lvl="0" indent="0" algn="l" rtl="0">
              <a:spcBef>
                <a:spcPts val="0"/>
              </a:spcBef>
              <a:spcAft>
                <a:spcPts val="0"/>
              </a:spcAft>
              <a:buClr>
                <a:srgbClr val="F1AF00"/>
              </a:buClr>
              <a:buSzPts val="2000"/>
              <a:buNone/>
            </a:pPr>
            <a:r>
              <a:rPr lang="ru-RU" sz="2000" dirty="0">
                <a:solidFill>
                  <a:srgbClr val="F1AF00"/>
                </a:solidFill>
                <a:latin typeface="Arial"/>
                <a:ea typeface="Arial"/>
                <a:cs typeface="Arial"/>
                <a:sym typeface="Arial"/>
              </a:rPr>
              <a:t>Этапы проекта:</a:t>
            </a:r>
            <a:endParaRPr lang="ru-RU" dirty="0"/>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solidFill>
                  <a:schemeClr val="dk1"/>
                </a:solidFill>
                <a:latin typeface="Arial"/>
                <a:ea typeface="Arial"/>
                <a:cs typeface="Arial"/>
                <a:sym typeface="Arial"/>
              </a:rPr>
              <a:t>подписание соглашения о стратегическом </a:t>
            </a:r>
            <a:r>
              <a:rPr lang="ru-RU" sz="1600" dirty="0"/>
              <a:t>партнёр</a:t>
            </a:r>
            <a:r>
              <a:rPr lang="ru-RU" sz="1600" dirty="0">
                <a:solidFill>
                  <a:schemeClr val="dk1"/>
                </a:solidFill>
                <a:latin typeface="Arial"/>
                <a:ea typeface="Arial"/>
                <a:cs typeface="Arial"/>
                <a:sym typeface="Arial"/>
              </a:rPr>
              <a:t>стве</a:t>
            </a:r>
            <a:endParaRPr lang="ru-RU" sz="1600" dirty="0"/>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t>открытие межфакультетской лаборатории 1С, которую возглавил </a:t>
            </a:r>
            <a:r>
              <a:rPr lang="ru-RU" sz="1600" b="1" dirty="0">
                <a:solidFill>
                  <a:srgbClr val="F1AF00"/>
                </a:solidFill>
              </a:rPr>
              <a:t>Минеев Алексей Игоревич, руководитель центра исследований и подготовки кадров 1С компании «Лидер Софт – внедренческий центр»</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t>набор студентов из состава обучающихся на трёх факультетах университета – информатики и вычислительной техники, прикладной математики, </a:t>
            </a:r>
            <a:br>
              <a:rPr lang="ru-RU" sz="1600" dirty="0"/>
            </a:br>
            <a:r>
              <a:rPr lang="ru-RU" sz="1600" dirty="0"/>
              <a:t>физики и ИТ и экономического</a:t>
            </a:r>
            <a:endParaRPr lang="ru-RU" sz="1600" dirty="0">
              <a:solidFill>
                <a:schemeClr val="dk1"/>
              </a:solidFill>
              <a:latin typeface="Arial"/>
              <a:ea typeface="Arial"/>
              <a:cs typeface="Arial"/>
              <a:sym typeface="Arial"/>
            </a:endParaRP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26</a:t>
            </a:fld>
            <a:endParaRPr/>
          </a:p>
        </p:txBody>
      </p:sp>
      <p:sp>
        <p:nvSpPr>
          <p:cNvPr id="3" name="Прямоугольник 2">
            <a:extLst>
              <a:ext uri="{FF2B5EF4-FFF2-40B4-BE49-F238E27FC236}">
                <a16:creationId xmlns:a16="http://schemas.microsoft.com/office/drawing/2014/main" id="{9D0E7A4C-CDEA-2612-89BB-436BEB8466FA}"/>
              </a:ext>
            </a:extLst>
          </p:cNvPr>
          <p:cNvSpPr/>
          <p:nvPr/>
        </p:nvSpPr>
        <p:spPr>
          <a:xfrm>
            <a:off x="0" y="3988710"/>
            <a:ext cx="9144000" cy="536157"/>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4138">
              <a:lnSpc>
                <a:spcPts val="1400"/>
              </a:lnSpc>
            </a:pPr>
            <a:r>
              <a:rPr lang="ru-RU" dirty="0">
                <a:solidFill>
                  <a:schemeClr val="tx1"/>
                </a:solidFill>
              </a:rPr>
              <a:t>Сегодня в зале «Сатурн» в 14:20</a:t>
            </a:r>
            <a:br>
              <a:rPr lang="ru-RU" dirty="0">
                <a:solidFill>
                  <a:schemeClr val="tx1"/>
                </a:solidFill>
              </a:rPr>
            </a:br>
            <a:r>
              <a:rPr lang="ru-RU" dirty="0">
                <a:solidFill>
                  <a:srgbClr val="002060"/>
                </a:solidFill>
              </a:rPr>
              <a:t>Создание межфакультетской базовой лаборатории "1C" Чувашского государственного университета имени </a:t>
            </a:r>
            <a:r>
              <a:rPr lang="ru-RU" dirty="0" err="1">
                <a:solidFill>
                  <a:srgbClr val="002060"/>
                </a:solidFill>
              </a:rPr>
              <a:t>И.Н.Ульянова</a:t>
            </a:r>
            <a:r>
              <a:rPr lang="ru-RU" dirty="0">
                <a:solidFill>
                  <a:srgbClr val="002060"/>
                </a:solidFill>
              </a:rPr>
              <a:t>: опыт взаимодействия компании-работодателя и вуза, </a:t>
            </a:r>
            <a:r>
              <a:rPr lang="ru-RU" dirty="0" err="1">
                <a:solidFill>
                  <a:schemeClr val="tx1"/>
                </a:solidFill>
              </a:rPr>
              <a:t>А.Минеев</a:t>
            </a:r>
            <a:r>
              <a:rPr lang="ru-RU" dirty="0">
                <a:solidFill>
                  <a:schemeClr val="tx1"/>
                </a:solidFill>
              </a:rPr>
              <a:t>, </a:t>
            </a:r>
            <a:r>
              <a:rPr lang="ru-RU" dirty="0" err="1">
                <a:solidFill>
                  <a:schemeClr val="tx1"/>
                </a:solidFill>
              </a:rPr>
              <a:t>А.Щипцова</a:t>
            </a:r>
            <a:endParaRPr lang="ru-RU" dirty="0">
              <a:solidFill>
                <a:schemeClr val="tx1"/>
              </a:solidFill>
            </a:endParaRPr>
          </a:p>
        </p:txBody>
      </p:sp>
      <p:pic>
        <p:nvPicPr>
          <p:cNvPr id="5" name="Рисунок 4">
            <a:extLst>
              <a:ext uri="{FF2B5EF4-FFF2-40B4-BE49-F238E27FC236}">
                <a16:creationId xmlns:a16="http://schemas.microsoft.com/office/drawing/2014/main" id="{50B58ED6-03B0-229C-68F4-8F933BE2A662}"/>
              </a:ext>
            </a:extLst>
          </p:cNvPr>
          <p:cNvPicPr>
            <a:picLocks noChangeAspect="1"/>
          </p:cNvPicPr>
          <p:nvPr/>
        </p:nvPicPr>
        <p:blipFill>
          <a:blip r:embed="rId3"/>
          <a:stretch>
            <a:fillRect/>
          </a:stretch>
        </p:blipFill>
        <p:spPr>
          <a:xfrm>
            <a:off x="6879584" y="1890474"/>
            <a:ext cx="2264416" cy="1050689"/>
          </a:xfrm>
          <a:prstGeom prst="rect">
            <a:avLst/>
          </a:prstGeom>
        </p:spPr>
      </p:pic>
    </p:spTree>
    <p:extLst>
      <p:ext uri="{BB962C8B-B14F-4D97-AF65-F5344CB8AC3E}">
        <p14:creationId xmlns:p14="http://schemas.microsoft.com/office/powerpoint/2010/main" val="1633170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619250" y="155337"/>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rPr>
              <a:t>Чувашский государственный </a:t>
            </a:r>
            <a:br>
              <a:rPr lang="ru-RU" dirty="0">
                <a:solidFill>
                  <a:srgbClr val="F1AF00"/>
                </a:solidFill>
              </a:rPr>
            </a:br>
            <a:r>
              <a:rPr lang="ru-RU" dirty="0">
                <a:solidFill>
                  <a:srgbClr val="F1AF00"/>
                </a:solidFill>
              </a:rPr>
              <a:t>университет имени </a:t>
            </a:r>
            <a:r>
              <a:rPr lang="ru-RU" dirty="0" err="1">
                <a:solidFill>
                  <a:srgbClr val="F1AF00"/>
                </a:solidFill>
              </a:rPr>
              <a:t>И.Н.Ульянова</a:t>
            </a:r>
            <a:endParaRPr dirty="0">
              <a:solidFill>
                <a:srgbClr val="F1AF00"/>
              </a:solidFill>
            </a:endParaRPr>
          </a:p>
        </p:txBody>
      </p:sp>
      <p:sp>
        <p:nvSpPr>
          <p:cNvPr id="150" name="Google Shape;150;p6"/>
          <p:cNvSpPr txBox="1">
            <a:spLocks noGrp="1"/>
          </p:cNvSpPr>
          <p:nvPr>
            <p:ph type="body" idx="1"/>
          </p:nvPr>
        </p:nvSpPr>
        <p:spPr>
          <a:xfrm>
            <a:off x="250826" y="1640867"/>
            <a:ext cx="6626224" cy="2808583"/>
          </a:xfrm>
          <a:prstGeom prst="rect">
            <a:avLst/>
          </a:prstGeom>
          <a:noFill/>
          <a:ln>
            <a:noFill/>
          </a:ln>
        </p:spPr>
        <p:txBody>
          <a:bodyPr spcFirstLastPara="1" wrap="square" lIns="91425" tIns="45700" rIns="91425" bIns="45700" anchor="t" anchorCtr="0">
            <a:noAutofit/>
          </a:bodyPr>
          <a:lstStyle/>
          <a:p>
            <a:pPr marL="182563" marR="0" lvl="0" indent="-55562" algn="l" rtl="0">
              <a:spcBef>
                <a:spcPts val="0"/>
              </a:spcBef>
              <a:spcAft>
                <a:spcPts val="0"/>
              </a:spcAft>
              <a:buClr>
                <a:srgbClr val="F1AF00"/>
              </a:buClr>
              <a:buSzPts val="2000"/>
              <a:buFont typeface="Noto Sans Symbols"/>
              <a:buNone/>
            </a:pPr>
            <a:r>
              <a:rPr lang="ru-RU" sz="2000" dirty="0">
                <a:solidFill>
                  <a:srgbClr val="F1AF00"/>
                </a:solidFill>
                <a:latin typeface="Arial"/>
                <a:ea typeface="Arial"/>
                <a:cs typeface="Arial"/>
                <a:sym typeface="Arial"/>
              </a:rPr>
              <a:t>Организация учебного процесса:</a:t>
            </a:r>
          </a:p>
          <a:p>
            <a:pPr marL="182563" marR="0" lvl="0" indent="-55562" algn="l" rtl="0">
              <a:spcBef>
                <a:spcPts val="0"/>
              </a:spcBef>
              <a:spcAft>
                <a:spcPts val="0"/>
              </a:spcAft>
              <a:buClr>
                <a:srgbClr val="F1AF00"/>
              </a:buClr>
              <a:buSzPts val="2000"/>
              <a:buFont typeface="Noto Sans Symbols"/>
              <a:buNone/>
            </a:pPr>
            <a:endParaRPr lang="ru-RU" sz="2000" dirty="0">
              <a:solidFill>
                <a:srgbClr val="F1AF00"/>
              </a:solidFill>
              <a:latin typeface="Arial"/>
              <a:ea typeface="Arial"/>
              <a:cs typeface="Arial"/>
              <a:sym typeface="Arial"/>
            </a:endParaRP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solidFill>
                  <a:schemeClr val="dk1"/>
                </a:solidFill>
                <a:latin typeface="Arial"/>
                <a:ea typeface="Arial"/>
                <a:cs typeface="Arial"/>
                <a:sym typeface="Arial"/>
              </a:rPr>
              <a:t>работа с учебным планом, определение дисциплин для студентов каждого из трёх факультетов ЧГУ</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t>подготовка преподавателей ОГУ</a:t>
            </a:r>
            <a:endParaRPr lang="ru-RU" sz="1800" dirty="0">
              <a:solidFill>
                <a:schemeClr val="dk1"/>
              </a:solidFill>
              <a:latin typeface="Arial"/>
              <a:ea typeface="Arial"/>
              <a:cs typeface="Arial"/>
              <a:sym typeface="Arial"/>
            </a:endParaRP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t>помощь с методическими материалами</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t>организация практики для студентов в компании «Лидер Софт – внедренческий центр»</a:t>
            </a:r>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t>определение тематик ВКР на 2022/2023 </a:t>
            </a:r>
            <a:r>
              <a:rPr lang="ru-RU" sz="1800" dirty="0" err="1"/>
              <a:t>уч.год</a:t>
            </a:r>
            <a:endParaRPr lang="ru-RU" sz="1800" dirty="0"/>
          </a:p>
          <a:p>
            <a:pPr marL="469901" marR="0" lvl="0" indent="-342900" algn="l" rtl="0">
              <a:spcBef>
                <a:spcPts val="0"/>
              </a:spcBef>
              <a:spcAft>
                <a:spcPts val="0"/>
              </a:spcAft>
              <a:buClr>
                <a:srgbClr val="F1AF00"/>
              </a:buClr>
              <a:buSzPts val="2000"/>
              <a:buFont typeface="Arial" panose="020B0604020202020204" pitchFamily="34" charset="0"/>
              <a:buChar char="•"/>
            </a:pPr>
            <a:r>
              <a:rPr lang="ru-RU" sz="1800" dirty="0"/>
              <a:t>профориентационные мероприятия</a:t>
            </a: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27</a:t>
            </a:fld>
            <a:endParaRPr/>
          </a:p>
        </p:txBody>
      </p:sp>
      <p:pic>
        <p:nvPicPr>
          <p:cNvPr id="3" name="Рисунок 2" descr="Изображение выглядит как текст, здание, внешний, небо&#10;&#10;Автоматически созданное описание">
            <a:extLst>
              <a:ext uri="{FF2B5EF4-FFF2-40B4-BE49-F238E27FC236}">
                <a16:creationId xmlns:a16="http://schemas.microsoft.com/office/drawing/2014/main" id="{BB42D5AB-FCC6-04EA-343E-FDFD709B78D5}"/>
              </a:ext>
            </a:extLst>
          </p:cNvPr>
          <p:cNvPicPr>
            <a:picLocks noChangeAspect="1"/>
          </p:cNvPicPr>
          <p:nvPr/>
        </p:nvPicPr>
        <p:blipFill>
          <a:blip r:embed="rId3"/>
          <a:stretch>
            <a:fillRect/>
          </a:stretch>
        </p:blipFill>
        <p:spPr>
          <a:xfrm>
            <a:off x="6881566" y="1904212"/>
            <a:ext cx="2262434" cy="2545238"/>
          </a:xfrm>
          <a:prstGeom prst="rect">
            <a:avLst/>
          </a:prstGeom>
        </p:spPr>
      </p:pic>
    </p:spTree>
    <p:extLst>
      <p:ext uri="{BB962C8B-B14F-4D97-AF65-F5344CB8AC3E}">
        <p14:creationId xmlns:p14="http://schemas.microsoft.com/office/powerpoint/2010/main" val="4254566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619250" y="155337"/>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latin typeface="+mj-lt"/>
              </a:rPr>
              <a:t>Чувашский государственный </a:t>
            </a:r>
            <a:br>
              <a:rPr lang="ru-RU" dirty="0">
                <a:solidFill>
                  <a:srgbClr val="F1AF00"/>
                </a:solidFill>
                <a:latin typeface="+mj-lt"/>
              </a:rPr>
            </a:br>
            <a:r>
              <a:rPr lang="ru-RU" dirty="0">
                <a:solidFill>
                  <a:srgbClr val="F1AF00"/>
                </a:solidFill>
                <a:latin typeface="+mj-lt"/>
              </a:rPr>
              <a:t>университет имени </a:t>
            </a:r>
            <a:r>
              <a:rPr lang="ru-RU" dirty="0" err="1">
                <a:solidFill>
                  <a:srgbClr val="F1AF00"/>
                </a:solidFill>
                <a:latin typeface="+mj-lt"/>
              </a:rPr>
              <a:t>И.Н.Ульянова</a:t>
            </a:r>
            <a:endParaRPr dirty="0">
              <a:solidFill>
                <a:srgbClr val="F1AF00"/>
              </a:solidFill>
              <a:latin typeface="+mj-lt"/>
            </a:endParaRP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28</a:t>
            </a:fld>
            <a:endParaRPr/>
          </a:p>
        </p:txBody>
      </p:sp>
      <p:graphicFrame>
        <p:nvGraphicFramePr>
          <p:cNvPr id="19" name="Объект 6" descr="Графический элемент SmartArt для изображения схемы процесса">
            <a:extLst>
              <a:ext uri="{FF2B5EF4-FFF2-40B4-BE49-F238E27FC236}">
                <a16:creationId xmlns:a16="http://schemas.microsoft.com/office/drawing/2014/main" id="{AD771638-A074-C4DE-9069-E5C751AA372B}"/>
              </a:ext>
            </a:extLst>
          </p:cNvPr>
          <p:cNvGraphicFramePr>
            <a:graphicFrameLocks/>
          </p:cNvGraphicFramePr>
          <p:nvPr>
            <p:extLst>
              <p:ext uri="{D42A27DB-BD31-4B8C-83A1-F6EECF244321}">
                <p14:modId xmlns:p14="http://schemas.microsoft.com/office/powerpoint/2010/main" val="215659951"/>
              </p:ext>
            </p:extLst>
          </p:nvPr>
        </p:nvGraphicFramePr>
        <p:xfrm>
          <a:off x="592405" y="1029658"/>
          <a:ext cx="8064900" cy="405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Прямоугольник 22" descr="Красный квадрат">
            <a:extLst>
              <a:ext uri="{FF2B5EF4-FFF2-40B4-BE49-F238E27FC236}">
                <a16:creationId xmlns:a16="http://schemas.microsoft.com/office/drawing/2014/main" id="{50E0C605-C5DD-9AC5-C04B-C079F062825F}"/>
              </a:ext>
            </a:extLst>
          </p:cNvPr>
          <p:cNvSpPr/>
          <p:nvPr/>
        </p:nvSpPr>
        <p:spPr>
          <a:xfrm>
            <a:off x="592946" y="1778407"/>
            <a:ext cx="516698" cy="516698"/>
          </a:xfrm>
          <a:prstGeom prst="rect">
            <a:avLst/>
          </a:prstGeom>
          <a:solidFill>
            <a:srgbClr val="ED1C24"/>
          </a:solidFill>
          <a:ln w="12700" cap="flat" cmpd="sng" algn="ctr">
            <a:solidFill>
              <a:srgbClr val="ED1C24"/>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Прямоугольник 23" descr="Оранжевый квадрат">
            <a:extLst>
              <a:ext uri="{FF2B5EF4-FFF2-40B4-BE49-F238E27FC236}">
                <a16:creationId xmlns:a16="http://schemas.microsoft.com/office/drawing/2014/main" id="{7EC7F521-C093-2CAD-CE7B-36895F421704}"/>
              </a:ext>
            </a:extLst>
          </p:cNvPr>
          <p:cNvSpPr/>
          <p:nvPr/>
        </p:nvSpPr>
        <p:spPr>
          <a:xfrm>
            <a:off x="2188288" y="1778407"/>
            <a:ext cx="516698" cy="516698"/>
          </a:xfrm>
          <a:prstGeom prst="rect">
            <a:avLst/>
          </a:prstGeom>
          <a:solidFill>
            <a:srgbClr val="F15A24"/>
          </a:solidFill>
          <a:ln w="12700" cap="flat" cmpd="sng" algn="ctr">
            <a:solidFill>
              <a:srgbClr val="F15A24"/>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Прямоугольник 24" descr="Оранжевый квадрат">
            <a:extLst>
              <a:ext uri="{FF2B5EF4-FFF2-40B4-BE49-F238E27FC236}">
                <a16:creationId xmlns:a16="http://schemas.microsoft.com/office/drawing/2014/main" id="{5DA9E162-132B-5B0E-F20E-2D4DF9C0C301}"/>
              </a:ext>
            </a:extLst>
          </p:cNvPr>
          <p:cNvSpPr/>
          <p:nvPr/>
        </p:nvSpPr>
        <p:spPr>
          <a:xfrm>
            <a:off x="3787546" y="1765481"/>
            <a:ext cx="516698" cy="516698"/>
          </a:xfrm>
          <a:prstGeom prst="rect">
            <a:avLst/>
          </a:prstGeom>
          <a:solidFill>
            <a:srgbClr val="F7931E"/>
          </a:solidFill>
          <a:ln w="12700" cap="flat" cmpd="sng" algn="ctr">
            <a:solidFill>
              <a:srgbClr val="F7931E"/>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Прямоугольник 25" descr="Оранжевый квадрат">
            <a:extLst>
              <a:ext uri="{FF2B5EF4-FFF2-40B4-BE49-F238E27FC236}">
                <a16:creationId xmlns:a16="http://schemas.microsoft.com/office/drawing/2014/main" id="{ED725700-0B90-08A5-EC67-6E7BA6294A21}"/>
              </a:ext>
            </a:extLst>
          </p:cNvPr>
          <p:cNvSpPr/>
          <p:nvPr/>
        </p:nvSpPr>
        <p:spPr>
          <a:xfrm>
            <a:off x="5379091" y="1778407"/>
            <a:ext cx="516698" cy="516698"/>
          </a:xfrm>
          <a:prstGeom prst="rect">
            <a:avLst/>
          </a:prstGeom>
          <a:solidFill>
            <a:srgbClr val="FBB03B"/>
          </a:solidFill>
          <a:ln w="12700" cap="flat" cmpd="sng" algn="ctr">
            <a:solidFill>
              <a:srgbClr val="FBB03B"/>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Прямоугольник 26" descr="Желтый квадрат">
            <a:extLst>
              <a:ext uri="{FF2B5EF4-FFF2-40B4-BE49-F238E27FC236}">
                <a16:creationId xmlns:a16="http://schemas.microsoft.com/office/drawing/2014/main" id="{4AE9A222-4C09-733C-6482-961091EFE198}"/>
              </a:ext>
            </a:extLst>
          </p:cNvPr>
          <p:cNvSpPr/>
          <p:nvPr/>
        </p:nvSpPr>
        <p:spPr>
          <a:xfrm>
            <a:off x="6982750" y="1778407"/>
            <a:ext cx="516698" cy="516698"/>
          </a:xfrm>
          <a:prstGeom prst="rect">
            <a:avLst/>
          </a:prstGeom>
          <a:solidFill>
            <a:srgbClr val="FCCB00"/>
          </a:solidFill>
          <a:ln w="12700" cap="flat" cmpd="sng" algn="ctr">
            <a:solidFill>
              <a:srgbClr val="FCCB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pic>
        <p:nvPicPr>
          <p:cNvPr id="28" name="Графический объект 17" descr="Часы">
            <a:extLst>
              <a:ext uri="{FF2B5EF4-FFF2-40B4-BE49-F238E27FC236}">
                <a16:creationId xmlns:a16="http://schemas.microsoft.com/office/drawing/2014/main" id="{4042A4CB-E127-FF95-7DCF-FDBE0C0252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6286" y="1868292"/>
            <a:ext cx="324000" cy="324000"/>
          </a:xfrm>
          <a:prstGeom prst="rect">
            <a:avLst/>
          </a:prstGeom>
        </p:spPr>
      </p:pic>
      <p:pic>
        <p:nvPicPr>
          <p:cNvPr id="29" name="Графический объект 18" descr="Цель">
            <a:extLst>
              <a:ext uri="{FF2B5EF4-FFF2-40B4-BE49-F238E27FC236}">
                <a16:creationId xmlns:a16="http://schemas.microsoft.com/office/drawing/2014/main" id="{A14CE462-B0B8-EBF9-754E-8F206AA2F4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95065" y="1868292"/>
            <a:ext cx="324000" cy="324000"/>
          </a:xfrm>
          <a:prstGeom prst="rect">
            <a:avLst/>
          </a:prstGeom>
        </p:spPr>
      </p:pic>
      <p:pic>
        <p:nvPicPr>
          <p:cNvPr id="30" name="Графический объект 23" descr="Исследования">
            <a:extLst>
              <a:ext uri="{FF2B5EF4-FFF2-40B4-BE49-F238E27FC236}">
                <a16:creationId xmlns:a16="http://schemas.microsoft.com/office/drawing/2014/main" id="{B218C67E-D796-5E77-644F-0FB8088B2A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91719" y="1868292"/>
            <a:ext cx="324000" cy="324000"/>
          </a:xfrm>
          <a:prstGeom prst="rect">
            <a:avLst/>
          </a:prstGeom>
        </p:spPr>
      </p:pic>
      <p:pic>
        <p:nvPicPr>
          <p:cNvPr id="31" name="Графический объект 24" descr="Перекидной календарь">
            <a:extLst>
              <a:ext uri="{FF2B5EF4-FFF2-40B4-BE49-F238E27FC236}">
                <a16:creationId xmlns:a16="http://schemas.microsoft.com/office/drawing/2014/main" id="{8FA7635F-0564-E51B-7D19-1631193D215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78962" y="1868292"/>
            <a:ext cx="324000" cy="324000"/>
          </a:xfrm>
          <a:prstGeom prst="rect">
            <a:avLst/>
          </a:prstGeom>
        </p:spPr>
      </p:pic>
      <p:pic>
        <p:nvPicPr>
          <p:cNvPr id="128" name="Графический объект 25" descr="Презентация с линейчатой диаграммой">
            <a:extLst>
              <a:ext uri="{FF2B5EF4-FFF2-40B4-BE49-F238E27FC236}">
                <a16:creationId xmlns:a16="http://schemas.microsoft.com/office/drawing/2014/main" id="{7C477FEB-A265-828C-CFF5-B0AA2162A8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79098" y="1868292"/>
            <a:ext cx="324000" cy="324000"/>
          </a:xfrm>
          <a:prstGeom prst="rect">
            <a:avLst/>
          </a:prstGeom>
        </p:spPr>
      </p:pic>
    </p:spTree>
    <p:extLst>
      <p:ext uri="{BB962C8B-B14F-4D97-AF65-F5344CB8AC3E}">
        <p14:creationId xmlns:p14="http://schemas.microsoft.com/office/powerpoint/2010/main" val="724092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034786" y="103785"/>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rPr>
              <a:t>Нижегородский государственный университет имени </a:t>
            </a:r>
            <a:r>
              <a:rPr lang="ru-RU" dirty="0" err="1"/>
              <a:t>Н</a:t>
            </a:r>
            <a:r>
              <a:rPr lang="ru-RU" dirty="0" err="1">
                <a:solidFill>
                  <a:srgbClr val="F1AF00"/>
                </a:solidFill>
              </a:rPr>
              <a:t>.И.Лобачевского</a:t>
            </a:r>
            <a:endParaRPr dirty="0">
              <a:solidFill>
                <a:srgbClr val="F1AF00"/>
              </a:solidFill>
            </a:endParaRPr>
          </a:p>
        </p:txBody>
      </p:sp>
      <p:sp>
        <p:nvSpPr>
          <p:cNvPr id="150" name="Google Shape;150;p6"/>
          <p:cNvSpPr txBox="1">
            <a:spLocks noGrp="1"/>
          </p:cNvSpPr>
          <p:nvPr>
            <p:ph type="body" idx="1"/>
          </p:nvPr>
        </p:nvSpPr>
        <p:spPr>
          <a:xfrm>
            <a:off x="175411" y="1160229"/>
            <a:ext cx="6191767" cy="3298375"/>
          </a:xfrm>
          <a:prstGeom prst="rect">
            <a:avLst/>
          </a:prstGeom>
          <a:noFill/>
          <a:ln>
            <a:noFill/>
          </a:ln>
        </p:spPr>
        <p:txBody>
          <a:bodyPr spcFirstLastPara="1" wrap="square" lIns="91425" tIns="45700" rIns="91425" bIns="45700" anchor="t" anchorCtr="0">
            <a:noAutofit/>
          </a:bodyPr>
          <a:lstStyle/>
          <a:p>
            <a:pPr marL="127001" marR="0" lvl="0" indent="0" algn="l" rtl="0">
              <a:spcBef>
                <a:spcPts val="0"/>
              </a:spcBef>
              <a:spcAft>
                <a:spcPts val="0"/>
              </a:spcAft>
              <a:buClr>
                <a:srgbClr val="F1AF00"/>
              </a:buClr>
              <a:buSzPts val="2000"/>
              <a:buNone/>
            </a:pPr>
            <a:r>
              <a:rPr lang="ru-RU" sz="2000" dirty="0">
                <a:solidFill>
                  <a:srgbClr val="F1AF00"/>
                </a:solidFill>
                <a:latin typeface="Arial"/>
                <a:ea typeface="Arial"/>
                <a:cs typeface="Arial"/>
                <a:sym typeface="Arial"/>
              </a:rPr>
              <a:t>Участники проекта:</a:t>
            </a:r>
            <a:br>
              <a:rPr lang="ru-RU" sz="2000" dirty="0">
                <a:solidFill>
                  <a:srgbClr val="F1AF00"/>
                </a:solidFill>
                <a:latin typeface="Arial"/>
                <a:ea typeface="Arial"/>
                <a:cs typeface="Arial"/>
                <a:sym typeface="Arial"/>
              </a:rPr>
            </a:br>
            <a:endParaRPr lang="ru-RU" dirty="0"/>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solidFill>
                  <a:schemeClr val="dk1"/>
                </a:solidFill>
                <a:latin typeface="Arial"/>
                <a:ea typeface="Arial"/>
                <a:cs typeface="Arial"/>
                <a:sym typeface="Arial"/>
              </a:rPr>
              <a:t>партнёры 1С в регионе «1С:Апрель Софт» и «1С-Рарус-НН»</a:t>
            </a:r>
            <a:endParaRPr lang="ru-RU" sz="1800" dirty="0"/>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t>университет при активном участии директора Института информационных технологий, математики и механики </a:t>
            </a:r>
            <a:r>
              <a:rPr lang="ru-RU" sz="1800" b="1" dirty="0">
                <a:solidFill>
                  <a:srgbClr val="F1AF00"/>
                </a:solidFill>
              </a:rPr>
              <a:t>Золотых Николая Юрьевича – особая благодарность</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800" dirty="0">
                <a:solidFill>
                  <a:schemeClr val="dk1"/>
                </a:solidFill>
                <a:latin typeface="Arial"/>
                <a:ea typeface="Arial"/>
                <a:cs typeface="Arial"/>
                <a:sym typeface="Arial"/>
              </a:rPr>
              <a:t>Компания «1С»</a:t>
            </a: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29</a:t>
            </a:fld>
            <a:endParaRPr/>
          </a:p>
        </p:txBody>
      </p:sp>
      <p:sp>
        <p:nvSpPr>
          <p:cNvPr id="5" name="Google Shape;152;p6">
            <a:extLst>
              <a:ext uri="{FF2B5EF4-FFF2-40B4-BE49-F238E27FC236}">
                <a16:creationId xmlns:a16="http://schemas.microsoft.com/office/drawing/2014/main" id="{A7B3B0FB-B450-C617-40F7-4CCFB66288E4}"/>
              </a:ext>
            </a:extLst>
          </p:cNvPr>
          <p:cNvSpPr txBox="1"/>
          <p:nvPr/>
        </p:nvSpPr>
        <p:spPr>
          <a:xfrm>
            <a:off x="6583582" y="4003364"/>
            <a:ext cx="2272693"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000"/>
              <a:buFont typeface="Arial"/>
              <a:buNone/>
            </a:pPr>
            <a:r>
              <a:rPr lang="ru-RU" sz="1800" dirty="0">
                <a:solidFill>
                  <a:schemeClr val="dk1"/>
                </a:solidFill>
              </a:rPr>
              <a:t>Золотых Н.Ю.</a:t>
            </a:r>
            <a:endParaRPr sz="1800" dirty="0"/>
          </a:p>
        </p:txBody>
      </p:sp>
      <p:pic>
        <p:nvPicPr>
          <p:cNvPr id="3" name="Рисунок 2" descr="Изображение выглядит как человек, стена, галстук, мужчина&#10;&#10;Автоматически созданное описание">
            <a:extLst>
              <a:ext uri="{FF2B5EF4-FFF2-40B4-BE49-F238E27FC236}">
                <a16:creationId xmlns:a16="http://schemas.microsoft.com/office/drawing/2014/main" id="{B6A13649-B27E-E691-2769-6A831AFE4BB1}"/>
              </a:ext>
            </a:extLst>
          </p:cNvPr>
          <p:cNvPicPr>
            <a:picLocks noChangeAspect="1"/>
          </p:cNvPicPr>
          <p:nvPr/>
        </p:nvPicPr>
        <p:blipFill>
          <a:blip r:embed="rId3"/>
          <a:stretch>
            <a:fillRect/>
          </a:stretch>
        </p:blipFill>
        <p:spPr>
          <a:xfrm>
            <a:off x="6854327" y="1838922"/>
            <a:ext cx="1731202" cy="2165376"/>
          </a:xfrm>
          <a:prstGeom prst="rect">
            <a:avLst/>
          </a:prstGeom>
        </p:spPr>
      </p:pic>
    </p:spTree>
    <p:extLst>
      <p:ext uri="{BB962C8B-B14F-4D97-AF65-F5344CB8AC3E}">
        <p14:creationId xmlns:p14="http://schemas.microsoft.com/office/powerpoint/2010/main" val="3062041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7"/>
          <p:cNvSpPr txBox="1">
            <a:spLocks noGrp="1"/>
          </p:cNvSpPr>
          <p:nvPr>
            <p:ph type="title"/>
          </p:nvPr>
        </p:nvSpPr>
        <p:spPr>
          <a:xfrm>
            <a:off x="1006867" y="216892"/>
            <a:ext cx="7525945" cy="615553"/>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sz="2000" dirty="0">
                <a:solidFill>
                  <a:srgbClr val="F1AF00"/>
                </a:solidFill>
                <a:latin typeface="+mj-lt"/>
              </a:rPr>
              <a:t>Уральский федеральный университет </a:t>
            </a:r>
            <a:br>
              <a:rPr lang="ru-RU" sz="2000" dirty="0">
                <a:solidFill>
                  <a:srgbClr val="F1AF00"/>
                </a:solidFill>
                <a:latin typeface="+mj-lt"/>
              </a:rPr>
            </a:br>
            <a:r>
              <a:rPr lang="ru-RU" sz="2000" dirty="0">
                <a:solidFill>
                  <a:srgbClr val="F1AF00"/>
                </a:solidFill>
                <a:latin typeface="+mj-lt"/>
              </a:rPr>
              <a:t>им. Б.Н. Ельцина</a:t>
            </a:r>
            <a:endParaRPr sz="2000" dirty="0">
              <a:solidFill>
                <a:srgbClr val="F1AF00"/>
              </a:solidFill>
              <a:latin typeface="+mj-lt"/>
            </a:endParaRPr>
          </a:p>
        </p:txBody>
      </p:sp>
      <p:sp>
        <p:nvSpPr>
          <p:cNvPr id="163" name="Google Shape;163;p7"/>
          <p:cNvSpPr txBox="1">
            <a:spLocks noGrp="1"/>
          </p:cNvSpPr>
          <p:nvPr>
            <p:ph type="body" idx="1"/>
          </p:nvPr>
        </p:nvSpPr>
        <p:spPr>
          <a:xfrm>
            <a:off x="219075" y="832445"/>
            <a:ext cx="8642350" cy="3799880"/>
          </a:xfrm>
          <a:prstGeom prst="rect">
            <a:avLst/>
          </a:prstGeom>
          <a:noFill/>
          <a:ln>
            <a:noFill/>
          </a:ln>
        </p:spPr>
        <p:txBody>
          <a:bodyPr spcFirstLastPara="1" wrap="square" lIns="91425" tIns="45700" rIns="91425" bIns="45700" anchor="t" anchorCtr="0">
            <a:noAutofit/>
          </a:bodyPr>
          <a:lstStyle/>
          <a:p>
            <a:pPr marL="101600" indent="0">
              <a:lnSpc>
                <a:spcPct val="115000"/>
              </a:lnSpc>
              <a:spcAft>
                <a:spcPts val="1000"/>
              </a:spcAft>
              <a:buNone/>
            </a:pPr>
            <a:r>
              <a:rPr lang="ru-RU" altLang="ru-RU" sz="1700" b="1" dirty="0" err="1">
                <a:solidFill>
                  <a:schemeClr val="tx1"/>
                </a:solidFill>
                <a:latin typeface="+mn-lt"/>
                <a:ea typeface="Calibri" panose="020F0502020204030204" pitchFamily="34" charset="0"/>
                <a:cs typeface="Times New Roman" panose="02020603050405020304" pitchFamily="18" charset="0"/>
              </a:rPr>
              <a:t>Бакалавриат</a:t>
            </a:r>
            <a:r>
              <a:rPr lang="ru-RU" altLang="ru-RU" sz="1700" b="1" dirty="0">
                <a:solidFill>
                  <a:schemeClr val="tx1"/>
                </a:solidFill>
                <a:latin typeface="+mn-lt"/>
                <a:ea typeface="Calibri" panose="020F0502020204030204" pitchFamily="34" charset="0"/>
                <a:cs typeface="Times New Roman" panose="02020603050405020304" pitchFamily="18" charset="0"/>
              </a:rPr>
              <a:t>, </a:t>
            </a:r>
            <a:r>
              <a:rPr lang="ru-RU" altLang="ru-RU" sz="1700" dirty="0">
                <a:solidFill>
                  <a:schemeClr val="tx1"/>
                </a:solidFill>
                <a:latin typeface="+mn-lt"/>
                <a:ea typeface="Calibri" panose="020F0502020204030204" pitchFamily="34" charset="0"/>
                <a:cs typeface="Times New Roman" panose="02020603050405020304" pitchFamily="18" charset="0"/>
              </a:rPr>
              <a:t>доцент, </a:t>
            </a:r>
            <a:r>
              <a:rPr lang="ru-RU" altLang="ru-RU" sz="1700" dirty="0" err="1">
                <a:solidFill>
                  <a:schemeClr val="tx1"/>
                </a:solidFill>
                <a:latin typeface="+mn-lt"/>
                <a:ea typeface="Calibri" panose="020F0502020204030204" pitchFamily="34" charset="0"/>
                <a:cs typeface="Times New Roman" panose="02020603050405020304" pitchFamily="18" charset="0"/>
              </a:rPr>
              <a:t>к.ф-м.н</a:t>
            </a:r>
            <a:r>
              <a:rPr lang="ru-RU" altLang="ru-RU" sz="1700" dirty="0">
                <a:solidFill>
                  <a:schemeClr val="tx1"/>
                </a:solidFill>
                <a:latin typeface="+mn-lt"/>
                <a:ea typeface="Calibri" panose="020F0502020204030204" pitchFamily="34" charset="0"/>
                <a:cs typeface="Times New Roman" panose="02020603050405020304" pitchFamily="18" charset="0"/>
              </a:rPr>
              <a:t>, Попов А.Л.: </a:t>
            </a:r>
          </a:p>
          <a:p>
            <a:pPr>
              <a:spcBef>
                <a:spcPts val="0"/>
              </a:spcBef>
            </a:pPr>
            <a:r>
              <a:rPr lang="ru-RU" altLang="ru-RU" sz="1700" dirty="0">
                <a:solidFill>
                  <a:srgbClr val="000000"/>
                </a:solidFill>
                <a:latin typeface="+mn-lt"/>
                <a:ea typeface="Calibri" panose="020F0502020204030204" pitchFamily="34" charset="0"/>
                <a:cs typeface="Times New Roman" panose="02020603050405020304" pitchFamily="18" charset="0"/>
              </a:rPr>
              <a:t>«Знакомство с платформой "1С:Предприятие 8.3» - 17 человек</a:t>
            </a:r>
            <a:endParaRPr lang="ru-RU" altLang="ru-RU" sz="1700" dirty="0">
              <a:latin typeface="+mn-lt"/>
              <a:ea typeface="Calibri" panose="020F0502020204030204" pitchFamily="34" charset="0"/>
              <a:cs typeface="Times New Roman" panose="02020603050405020304" pitchFamily="18" charset="0"/>
            </a:endParaRPr>
          </a:p>
          <a:p>
            <a:pPr>
              <a:spcBef>
                <a:spcPts val="0"/>
              </a:spcBef>
            </a:pPr>
            <a:r>
              <a:rPr lang="ru-RU" altLang="ru-RU" sz="1700" dirty="0">
                <a:solidFill>
                  <a:srgbClr val="000000"/>
                </a:solidFill>
                <a:latin typeface="+mn-lt"/>
                <a:ea typeface="Calibri" panose="020F0502020204030204" pitchFamily="34" charset="0"/>
                <a:cs typeface="Times New Roman" panose="02020603050405020304" pitchFamily="18" charset="0"/>
              </a:rPr>
              <a:t>«Основы программирования в системе "1C:Предприятие 8.3» – 25 человек</a:t>
            </a:r>
          </a:p>
          <a:p>
            <a:pPr marL="101600" indent="0">
              <a:spcBef>
                <a:spcPts val="0"/>
              </a:spcBef>
              <a:buNone/>
            </a:pPr>
            <a:endParaRPr lang="ru-RU" altLang="ru-RU" sz="1700" dirty="0">
              <a:latin typeface="+mn-lt"/>
              <a:ea typeface="Calibri" panose="020F0502020204030204" pitchFamily="34" charset="0"/>
              <a:cs typeface="Times New Roman" panose="02020603050405020304" pitchFamily="18" charset="0"/>
            </a:endParaRPr>
          </a:p>
          <a:p>
            <a:pPr marL="101600" indent="0">
              <a:spcBef>
                <a:spcPts val="0"/>
              </a:spcBef>
              <a:buNone/>
            </a:pPr>
            <a:r>
              <a:rPr lang="ru-RU" altLang="ru-RU" sz="1700" b="1" dirty="0">
                <a:solidFill>
                  <a:srgbClr val="000000"/>
                </a:solidFill>
                <a:latin typeface="+mn-lt"/>
                <a:ea typeface="Calibri" panose="020F0502020204030204" pitchFamily="34" charset="0"/>
                <a:cs typeface="Times New Roman" panose="02020603050405020304" pitchFamily="18" charset="0"/>
              </a:rPr>
              <a:t>Магистратура</a:t>
            </a:r>
            <a:r>
              <a:rPr lang="ru-RU" altLang="ru-RU" sz="1700" dirty="0">
                <a:solidFill>
                  <a:srgbClr val="000000"/>
                </a:solidFill>
                <a:latin typeface="+mn-lt"/>
                <a:ea typeface="Calibri" panose="020F0502020204030204" pitchFamily="34" charset="0"/>
                <a:cs typeface="Times New Roman" panose="02020603050405020304" pitchFamily="18" charset="0"/>
              </a:rPr>
              <a:t>, </a:t>
            </a:r>
            <a:r>
              <a:rPr lang="ru-RU" altLang="ru-RU" sz="1700" dirty="0">
                <a:solidFill>
                  <a:schemeClr val="tx1"/>
                </a:solidFill>
                <a:latin typeface="+mn-lt"/>
                <a:ea typeface="Calibri" panose="020F0502020204030204" pitchFamily="34" charset="0"/>
                <a:cs typeface="Times New Roman" panose="02020603050405020304" pitchFamily="18" charset="0"/>
              </a:rPr>
              <a:t> доцент, </a:t>
            </a:r>
            <a:r>
              <a:rPr lang="ru-RU" altLang="ru-RU" sz="1700" dirty="0" err="1">
                <a:solidFill>
                  <a:schemeClr val="tx1"/>
                </a:solidFill>
                <a:latin typeface="+mn-lt"/>
                <a:ea typeface="Calibri" panose="020F0502020204030204" pitchFamily="34" charset="0"/>
                <a:cs typeface="Times New Roman" panose="02020603050405020304" pitchFamily="18" charset="0"/>
              </a:rPr>
              <a:t>к.ф-м.н</a:t>
            </a:r>
            <a:r>
              <a:rPr lang="ru-RU" altLang="ru-RU" sz="1700" dirty="0">
                <a:solidFill>
                  <a:schemeClr val="tx1"/>
                </a:solidFill>
                <a:latin typeface="+mn-lt"/>
                <a:ea typeface="Calibri" panose="020F0502020204030204" pitchFamily="34" charset="0"/>
                <a:cs typeface="Times New Roman" panose="02020603050405020304" pitchFamily="18" charset="0"/>
              </a:rPr>
              <a:t>, Попов А.Л. – 20 человек</a:t>
            </a:r>
            <a:r>
              <a:rPr lang="ru-RU" altLang="ru-RU" sz="1700" dirty="0">
                <a:solidFill>
                  <a:srgbClr val="000000"/>
                </a:solidFill>
                <a:latin typeface="+mn-lt"/>
                <a:ea typeface="Calibri" panose="020F0502020204030204" pitchFamily="34" charset="0"/>
                <a:cs typeface="Times New Roman" panose="02020603050405020304" pitchFamily="18" charset="0"/>
              </a:rPr>
              <a:t>:</a:t>
            </a:r>
            <a:endParaRPr lang="ru-RU" altLang="ru-RU" sz="1700" dirty="0">
              <a:latin typeface="+mn-lt"/>
              <a:ea typeface="Calibri" panose="020F0502020204030204" pitchFamily="34" charset="0"/>
              <a:cs typeface="Times New Roman" panose="02020603050405020304" pitchFamily="18" charset="0"/>
            </a:endParaRPr>
          </a:p>
          <a:p>
            <a:pPr>
              <a:spcBef>
                <a:spcPts val="0"/>
              </a:spcBef>
            </a:pPr>
            <a:r>
              <a:rPr lang="ru-RU" altLang="ru-RU" sz="1700" dirty="0">
                <a:solidFill>
                  <a:srgbClr val="000000"/>
                </a:solidFill>
                <a:latin typeface="+mn-lt"/>
                <a:ea typeface="Calibri" panose="020F0502020204030204" pitchFamily="34" charset="0"/>
                <a:cs typeface="Times New Roman" panose="02020603050405020304" pitchFamily="18" charset="0"/>
              </a:rPr>
              <a:t>«Основные механизмы платформы "1С:Предприятие 8.3» </a:t>
            </a:r>
          </a:p>
          <a:p>
            <a:pPr>
              <a:spcBef>
                <a:spcPts val="0"/>
              </a:spcBef>
            </a:pPr>
            <a:r>
              <a:rPr lang="ru-RU" altLang="ru-RU" sz="1700" dirty="0">
                <a:solidFill>
                  <a:srgbClr val="000000"/>
                </a:solidFill>
                <a:latin typeface="+mn-lt"/>
                <a:ea typeface="Calibri" panose="020F0502020204030204" pitchFamily="34" charset="0"/>
                <a:cs typeface="Times New Roman" panose="02020603050405020304" pitchFamily="18" charset="0"/>
              </a:rPr>
              <a:t>«Концепция прикладного решения "1С:ERP управление предприятием»</a:t>
            </a:r>
            <a:endParaRPr lang="ru-RU" altLang="ru-RU" sz="1700" dirty="0">
              <a:latin typeface="+mn-lt"/>
              <a:ea typeface="Calibri" panose="020F0502020204030204" pitchFamily="34" charset="0"/>
              <a:cs typeface="Times New Roman" panose="02020603050405020304" pitchFamily="18" charset="0"/>
            </a:endParaRPr>
          </a:p>
          <a:p>
            <a:pPr marL="101600" indent="0">
              <a:spcBef>
                <a:spcPts val="0"/>
              </a:spcBef>
              <a:buNone/>
            </a:pPr>
            <a:endParaRPr lang="ru-RU" altLang="ru-RU" sz="1700" dirty="0">
              <a:latin typeface="+mn-lt"/>
              <a:ea typeface="Calibri" panose="020F0502020204030204" pitchFamily="34" charset="0"/>
              <a:cs typeface="Times New Roman" panose="02020603050405020304" pitchFamily="18" charset="0"/>
            </a:endParaRPr>
          </a:p>
          <a:p>
            <a:pPr marL="101600" indent="0">
              <a:spcBef>
                <a:spcPts val="0"/>
              </a:spcBef>
              <a:buNone/>
            </a:pPr>
            <a:r>
              <a:rPr lang="ru-RU" altLang="ru-RU" sz="1700" b="1" dirty="0">
                <a:solidFill>
                  <a:srgbClr val="000000"/>
                </a:solidFill>
                <a:latin typeface="+mn-lt"/>
                <a:ea typeface="Calibri" panose="020F0502020204030204" pitchFamily="34" charset="0"/>
                <a:cs typeface="Times New Roman" panose="02020603050405020304" pitchFamily="18" charset="0"/>
              </a:rPr>
              <a:t>Магистратура</a:t>
            </a:r>
          </a:p>
          <a:p>
            <a:pPr marL="101600" indent="0">
              <a:spcBef>
                <a:spcPts val="0"/>
              </a:spcBef>
              <a:buNone/>
            </a:pPr>
            <a:r>
              <a:rPr lang="ru-RU" altLang="ru-RU" sz="1600" dirty="0">
                <a:solidFill>
                  <a:srgbClr val="000000"/>
                </a:solidFill>
                <a:latin typeface="+mn-lt"/>
                <a:ea typeface="Calibri" panose="020F0502020204030204" pitchFamily="34" charset="0"/>
                <a:cs typeface="Times New Roman" panose="02020603050405020304" pitchFamily="18" charset="0"/>
              </a:rPr>
              <a:t>Дисциплина</a:t>
            </a:r>
            <a:r>
              <a:rPr lang="ru-RU" altLang="ru-RU" sz="1600" b="1" dirty="0">
                <a:solidFill>
                  <a:srgbClr val="000000"/>
                </a:solidFill>
                <a:latin typeface="+mn-lt"/>
                <a:ea typeface="Calibri" panose="020F0502020204030204" pitchFamily="34" charset="0"/>
                <a:cs typeface="Times New Roman" panose="02020603050405020304" pitchFamily="18" charset="0"/>
              </a:rPr>
              <a:t> </a:t>
            </a:r>
            <a:r>
              <a:rPr lang="ru-RU" altLang="ru-RU" sz="1600" dirty="0">
                <a:solidFill>
                  <a:srgbClr val="000000"/>
                </a:solidFill>
                <a:latin typeface="+mn-lt"/>
                <a:ea typeface="Calibri" panose="020F0502020204030204" pitchFamily="34" charset="0"/>
                <a:cs typeface="Times New Roman" panose="02020603050405020304" pitchFamily="18" charset="0"/>
              </a:rPr>
              <a:t>«Конфигурирование и программирование в системе 1С»- 15 чел, ведет партнер 1С, директор ООО «Технологии </a:t>
            </a:r>
            <a:r>
              <a:rPr lang="ru-RU" altLang="ru-RU" sz="1600" dirty="0" err="1">
                <a:solidFill>
                  <a:srgbClr val="000000"/>
                </a:solidFill>
                <a:latin typeface="+mn-lt"/>
                <a:ea typeface="Calibri" panose="020F0502020204030204" pitchFamily="34" charset="0"/>
                <a:cs typeface="Times New Roman" panose="02020603050405020304" pitchFamily="18" charset="0"/>
              </a:rPr>
              <a:t>автоматизации»,доцент</a:t>
            </a:r>
            <a:r>
              <a:rPr lang="ru-RU" altLang="ru-RU" sz="1600" dirty="0">
                <a:solidFill>
                  <a:srgbClr val="000000"/>
                </a:solidFill>
                <a:latin typeface="+mn-lt"/>
                <a:ea typeface="Calibri" panose="020F0502020204030204" pitchFamily="34" charset="0"/>
                <a:cs typeface="Times New Roman" panose="02020603050405020304" pitchFamily="18" charset="0"/>
              </a:rPr>
              <a:t>, </a:t>
            </a:r>
            <a:r>
              <a:rPr lang="ru-RU" altLang="ru-RU" sz="1600" dirty="0" err="1">
                <a:solidFill>
                  <a:srgbClr val="000000"/>
                </a:solidFill>
                <a:latin typeface="+mn-lt"/>
                <a:ea typeface="Calibri" panose="020F0502020204030204" pitchFamily="34" charset="0"/>
                <a:cs typeface="Times New Roman" panose="02020603050405020304" pitchFamily="18" charset="0"/>
              </a:rPr>
              <a:t>к.ф-м.н</a:t>
            </a:r>
            <a:r>
              <a:rPr lang="ru-RU" altLang="ru-RU" sz="1600" dirty="0">
                <a:solidFill>
                  <a:srgbClr val="000000"/>
                </a:solidFill>
                <a:latin typeface="+mn-lt"/>
                <a:ea typeface="Calibri" panose="020F0502020204030204" pitchFamily="34" charset="0"/>
                <a:cs typeface="Times New Roman" panose="02020603050405020304" pitchFamily="18" charset="0"/>
              </a:rPr>
              <a:t> </a:t>
            </a:r>
            <a:r>
              <a:rPr lang="ru-RU" altLang="ru-RU" sz="1600" dirty="0" err="1">
                <a:solidFill>
                  <a:srgbClr val="000000"/>
                </a:solidFill>
                <a:latin typeface="+mn-lt"/>
                <a:ea typeface="Calibri" panose="020F0502020204030204" pitchFamily="34" charset="0"/>
                <a:cs typeface="Times New Roman" panose="02020603050405020304" pitchFamily="18" charset="0"/>
              </a:rPr>
              <a:t>Хачай</a:t>
            </a:r>
            <a:r>
              <a:rPr lang="ru-RU" altLang="ru-RU" sz="1600" dirty="0">
                <a:solidFill>
                  <a:srgbClr val="000000"/>
                </a:solidFill>
                <a:latin typeface="+mn-lt"/>
                <a:ea typeface="Calibri" panose="020F0502020204030204" pitchFamily="34" charset="0"/>
                <a:cs typeface="Times New Roman" panose="02020603050405020304" pitchFamily="18" charset="0"/>
              </a:rPr>
              <a:t> А.Ю.</a:t>
            </a:r>
            <a:endParaRPr lang="ru-RU" altLang="ru-RU" sz="1600" dirty="0">
              <a:latin typeface="+mn-lt"/>
              <a:ea typeface="Calibri" panose="020F0502020204030204" pitchFamily="34" charset="0"/>
              <a:cs typeface="Times New Roman" panose="02020603050405020304" pitchFamily="18" charset="0"/>
            </a:endParaRPr>
          </a:p>
        </p:txBody>
      </p:sp>
      <p:sp>
        <p:nvSpPr>
          <p:cNvPr id="166" name="Google Shape;166;p7"/>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67" name="Google Shape;167;p7"/>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68" name="Google Shape;168;p7"/>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6"/>
          <p:cNvSpPr txBox="1">
            <a:spLocks noGrp="1"/>
          </p:cNvSpPr>
          <p:nvPr>
            <p:ph type="body" idx="1"/>
          </p:nvPr>
        </p:nvSpPr>
        <p:spPr>
          <a:xfrm>
            <a:off x="175411" y="1542542"/>
            <a:ext cx="6539106" cy="2925762"/>
          </a:xfrm>
          <a:prstGeom prst="rect">
            <a:avLst/>
          </a:prstGeom>
          <a:noFill/>
          <a:ln>
            <a:noFill/>
          </a:ln>
        </p:spPr>
        <p:txBody>
          <a:bodyPr spcFirstLastPara="1" wrap="square" lIns="91425" tIns="45700" rIns="91425" bIns="45700" anchor="t" anchorCtr="0">
            <a:noAutofit/>
          </a:bodyPr>
          <a:lstStyle/>
          <a:p>
            <a:pPr marL="127001" marR="0" lvl="0" indent="0" algn="l" rtl="0">
              <a:spcBef>
                <a:spcPts val="0"/>
              </a:spcBef>
              <a:spcAft>
                <a:spcPts val="0"/>
              </a:spcAft>
              <a:buClr>
                <a:srgbClr val="F1AF00"/>
              </a:buClr>
              <a:buSzPts val="2000"/>
              <a:buNone/>
            </a:pPr>
            <a:r>
              <a:rPr lang="ru-RU" sz="2000" dirty="0">
                <a:solidFill>
                  <a:srgbClr val="F1AF00"/>
                </a:solidFill>
                <a:latin typeface="Arial"/>
                <a:ea typeface="Arial"/>
                <a:cs typeface="Arial"/>
                <a:sym typeface="Arial"/>
              </a:rPr>
              <a:t>Этапы проекта:</a:t>
            </a:r>
            <a:br>
              <a:rPr lang="ru-RU" sz="2000" dirty="0">
                <a:solidFill>
                  <a:srgbClr val="F1AF00"/>
                </a:solidFill>
                <a:latin typeface="Arial"/>
                <a:ea typeface="Arial"/>
                <a:cs typeface="Arial"/>
                <a:sym typeface="Arial"/>
              </a:rPr>
            </a:br>
            <a:endParaRPr lang="ru-RU" dirty="0"/>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solidFill>
                  <a:schemeClr val="dk1"/>
                </a:solidFill>
                <a:latin typeface="Arial"/>
                <a:ea typeface="Arial"/>
                <a:cs typeface="Arial"/>
                <a:sym typeface="Arial"/>
              </a:rPr>
              <a:t>привлечение партнёров 1С в регионе – апрель 2022</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t>составление дорожной карты с университетом – май 2022</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t>проведение ознакомительной встречи со студентами в формате онлайн – начало июля 2022</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solidFill>
                  <a:schemeClr val="dk1"/>
                </a:solidFill>
                <a:latin typeface="Arial"/>
                <a:ea typeface="Arial"/>
                <a:cs typeface="Arial"/>
                <a:sym typeface="Arial"/>
              </a:rPr>
              <a:t>подписание соглашения о сотрудничестве – сентябрь 2022</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t>организация обучения студентов в проектном офисе 1С – с октября по декабрь 2022</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t>организация практики в компаниях партнёров 1С в регионе – 1 и 2 семестры 2022/2023 </a:t>
            </a:r>
            <a:r>
              <a:rPr lang="ru-RU" sz="1600" dirty="0" err="1"/>
              <a:t>уч.года</a:t>
            </a:r>
            <a:endParaRPr lang="ru-RU" sz="1600" dirty="0"/>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30</a:t>
            </a:fld>
            <a:endParaRPr/>
          </a:p>
        </p:txBody>
      </p:sp>
      <p:sp>
        <p:nvSpPr>
          <p:cNvPr id="6" name="Google Shape;149;p6">
            <a:extLst>
              <a:ext uri="{FF2B5EF4-FFF2-40B4-BE49-F238E27FC236}">
                <a16:creationId xmlns:a16="http://schemas.microsoft.com/office/drawing/2014/main" id="{C4FED3B7-796A-49BD-9A87-B64AE26A9F94}"/>
              </a:ext>
            </a:extLst>
          </p:cNvPr>
          <p:cNvSpPr txBox="1">
            <a:spLocks/>
          </p:cNvSpPr>
          <p:nvPr/>
        </p:nvSpPr>
        <p:spPr>
          <a:xfrm>
            <a:off x="1034786" y="103785"/>
            <a:ext cx="6913562" cy="738664"/>
          </a:xfrm>
          <a:prstGeom prst="rect">
            <a:avLst/>
          </a:prstGeom>
          <a:noFill/>
          <a:ln>
            <a:noFill/>
          </a:ln>
        </p:spPr>
        <p:txBody>
          <a:bodyPr spcFirstLastPara="1" wrap="square" lIns="54000" tIns="0" rIns="5400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9pPr>
          </a:lstStyle>
          <a:p>
            <a:r>
              <a:rPr lang="ru-RU"/>
              <a:t>Нижегородский государственный университет имени Н.И.Лобачевского</a:t>
            </a:r>
            <a:endParaRPr lang="ru-RU" dirty="0"/>
          </a:p>
        </p:txBody>
      </p:sp>
      <p:pic>
        <p:nvPicPr>
          <p:cNvPr id="3" name="Рисунок 2" descr="Изображение выглядит как текст, внешний, дерево, знак&#10;&#10;Автоматически созданное описание">
            <a:extLst>
              <a:ext uri="{FF2B5EF4-FFF2-40B4-BE49-F238E27FC236}">
                <a16:creationId xmlns:a16="http://schemas.microsoft.com/office/drawing/2014/main" id="{6B3FBBAB-F5FB-D4A9-60F8-6DC4CEB21DC3}"/>
              </a:ext>
            </a:extLst>
          </p:cNvPr>
          <p:cNvPicPr>
            <a:picLocks noChangeAspect="1"/>
          </p:cNvPicPr>
          <p:nvPr/>
        </p:nvPicPr>
        <p:blipFill>
          <a:blip r:embed="rId3"/>
          <a:stretch>
            <a:fillRect/>
          </a:stretch>
        </p:blipFill>
        <p:spPr>
          <a:xfrm>
            <a:off x="6877050" y="1917987"/>
            <a:ext cx="2266950" cy="2550318"/>
          </a:xfrm>
          <a:prstGeom prst="rect">
            <a:avLst/>
          </a:prstGeom>
        </p:spPr>
      </p:pic>
    </p:spTree>
    <p:extLst>
      <p:ext uri="{BB962C8B-B14F-4D97-AF65-F5344CB8AC3E}">
        <p14:creationId xmlns:p14="http://schemas.microsoft.com/office/powerpoint/2010/main" val="1264829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6"/>
          <p:cNvSpPr txBox="1">
            <a:spLocks noGrp="1"/>
          </p:cNvSpPr>
          <p:nvPr>
            <p:ph type="body" idx="1"/>
          </p:nvPr>
        </p:nvSpPr>
        <p:spPr>
          <a:xfrm>
            <a:off x="284016" y="1735137"/>
            <a:ext cx="6593034" cy="2470197"/>
          </a:xfrm>
          <a:prstGeom prst="rect">
            <a:avLst/>
          </a:prstGeom>
          <a:noFill/>
          <a:ln>
            <a:noFill/>
          </a:ln>
        </p:spPr>
        <p:txBody>
          <a:bodyPr spcFirstLastPara="1" wrap="square" lIns="91425" tIns="45700" rIns="91425" bIns="45700" anchor="t" anchorCtr="0">
            <a:noAutofit/>
          </a:bodyPr>
          <a:lstStyle/>
          <a:p>
            <a:pPr marL="127001" marR="0" lvl="0" indent="0" algn="l" rtl="0">
              <a:spcBef>
                <a:spcPts val="0"/>
              </a:spcBef>
              <a:spcAft>
                <a:spcPts val="0"/>
              </a:spcAft>
              <a:buClr>
                <a:srgbClr val="F1AF00"/>
              </a:buClr>
              <a:buSzPts val="2000"/>
              <a:buNone/>
            </a:pPr>
            <a:r>
              <a:rPr lang="ru-RU" sz="2000" dirty="0">
                <a:solidFill>
                  <a:srgbClr val="F1AF00"/>
                </a:solidFill>
                <a:latin typeface="Arial"/>
                <a:ea typeface="Arial"/>
                <a:cs typeface="Arial"/>
                <a:sym typeface="Arial"/>
              </a:rPr>
              <a:t>Организация учебного процесса:</a:t>
            </a:r>
            <a:br>
              <a:rPr lang="ru-RU" sz="2000" dirty="0">
                <a:solidFill>
                  <a:srgbClr val="F1AF00"/>
                </a:solidFill>
                <a:latin typeface="Arial"/>
                <a:ea typeface="Arial"/>
                <a:cs typeface="Arial"/>
                <a:sym typeface="Arial"/>
              </a:rPr>
            </a:br>
            <a:endParaRPr lang="ru-RU" dirty="0"/>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solidFill>
                  <a:schemeClr val="dk1"/>
                </a:solidFill>
                <a:latin typeface="Arial"/>
                <a:ea typeface="Arial"/>
                <a:cs typeface="Arial"/>
                <a:sym typeface="Arial"/>
              </a:rPr>
              <a:t>выбор преподавателя для обучения студентов в проектном офисе 1С</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t>подготовка методических материалов</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t>предоставление студентам доступа к ИС 1С:ИТС</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solidFill>
                  <a:schemeClr val="dk1"/>
                </a:solidFill>
                <a:latin typeface="Arial"/>
                <a:ea typeface="Arial"/>
                <a:cs typeface="Arial"/>
                <a:sym typeface="Arial"/>
              </a:rPr>
              <a:t>согласование расписания занятий и подготовка аудитории</a:t>
            </a:r>
          </a:p>
          <a:p>
            <a:pPr marL="469901" marR="0" lvl="0" indent="-342900" algn="l" rtl="0">
              <a:spcBef>
                <a:spcPts val="0"/>
              </a:spcBef>
              <a:spcAft>
                <a:spcPts val="0"/>
              </a:spcAft>
              <a:buClr>
                <a:srgbClr val="F1AF00"/>
              </a:buClr>
              <a:buSzPts val="2000"/>
              <a:buFont typeface="Wingdings" panose="05000000000000000000" pitchFamily="2" charset="2"/>
              <a:buChar char="ü"/>
            </a:pPr>
            <a:r>
              <a:rPr lang="ru-RU" sz="1600" dirty="0"/>
              <a:t>организация практики в компаниях партнёров 1С в регионе</a:t>
            </a: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31</a:t>
            </a:fld>
            <a:endParaRPr/>
          </a:p>
        </p:txBody>
      </p:sp>
      <p:sp>
        <p:nvSpPr>
          <p:cNvPr id="6" name="Google Shape;149;p6">
            <a:extLst>
              <a:ext uri="{FF2B5EF4-FFF2-40B4-BE49-F238E27FC236}">
                <a16:creationId xmlns:a16="http://schemas.microsoft.com/office/drawing/2014/main" id="{C4FED3B7-796A-49BD-9A87-B64AE26A9F94}"/>
              </a:ext>
            </a:extLst>
          </p:cNvPr>
          <p:cNvSpPr txBox="1">
            <a:spLocks/>
          </p:cNvSpPr>
          <p:nvPr/>
        </p:nvSpPr>
        <p:spPr>
          <a:xfrm>
            <a:off x="1034786" y="103785"/>
            <a:ext cx="6913562" cy="738664"/>
          </a:xfrm>
          <a:prstGeom prst="rect">
            <a:avLst/>
          </a:prstGeom>
          <a:noFill/>
          <a:ln>
            <a:noFill/>
          </a:ln>
        </p:spPr>
        <p:txBody>
          <a:bodyPr spcFirstLastPara="1" wrap="square" lIns="54000" tIns="0" rIns="5400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9pPr>
          </a:lstStyle>
          <a:p>
            <a:r>
              <a:rPr lang="ru-RU" dirty="0"/>
              <a:t>Нижегородский государственный университет имени </a:t>
            </a:r>
            <a:r>
              <a:rPr lang="ru-RU" dirty="0" err="1"/>
              <a:t>Н.И.Лобачевского</a:t>
            </a:r>
            <a:endParaRPr lang="ru-RU" dirty="0"/>
          </a:p>
        </p:txBody>
      </p:sp>
      <p:pic>
        <p:nvPicPr>
          <p:cNvPr id="3" name="Рисунок 2">
            <a:extLst>
              <a:ext uri="{FF2B5EF4-FFF2-40B4-BE49-F238E27FC236}">
                <a16:creationId xmlns:a16="http://schemas.microsoft.com/office/drawing/2014/main" id="{B145D0F5-F6F7-4BD2-97FC-8AA18F924B2E}"/>
              </a:ext>
            </a:extLst>
          </p:cNvPr>
          <p:cNvPicPr>
            <a:picLocks noChangeAspect="1"/>
          </p:cNvPicPr>
          <p:nvPr/>
        </p:nvPicPr>
        <p:blipFill>
          <a:blip r:embed="rId3"/>
          <a:stretch>
            <a:fillRect/>
          </a:stretch>
        </p:blipFill>
        <p:spPr>
          <a:xfrm>
            <a:off x="6923846" y="2572544"/>
            <a:ext cx="2049004" cy="1152565"/>
          </a:xfrm>
          <a:prstGeom prst="rect">
            <a:avLst/>
          </a:prstGeom>
        </p:spPr>
      </p:pic>
    </p:spTree>
    <p:extLst>
      <p:ext uri="{BB962C8B-B14F-4D97-AF65-F5344CB8AC3E}">
        <p14:creationId xmlns:p14="http://schemas.microsoft.com/office/powerpoint/2010/main" val="1655083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6"/>
          <p:cNvSpPr txBox="1">
            <a:spLocks noGrp="1"/>
          </p:cNvSpPr>
          <p:nvPr>
            <p:ph type="title"/>
          </p:nvPr>
        </p:nvSpPr>
        <p:spPr>
          <a:xfrm>
            <a:off x="1034778" y="155337"/>
            <a:ext cx="6913562" cy="738664"/>
          </a:xfrm>
          <a:prstGeom prst="rect">
            <a:avLst/>
          </a:prstGeom>
          <a:noFill/>
          <a:ln>
            <a:noFill/>
          </a:ln>
        </p:spPr>
        <p:txBody>
          <a:bodyPr spcFirstLastPara="1" wrap="square" lIns="54000" tIns="0" rIns="54000" bIns="0" anchor="ctr" anchorCtr="0">
            <a:spAutoFit/>
          </a:bodyPr>
          <a:lstStyle/>
          <a:p>
            <a:pPr marL="0" lvl="0" indent="0" algn="l" rtl="0">
              <a:spcBef>
                <a:spcPts val="0"/>
              </a:spcBef>
              <a:spcAft>
                <a:spcPts val="0"/>
              </a:spcAft>
              <a:buNone/>
            </a:pPr>
            <a:r>
              <a:rPr lang="ru-RU" dirty="0">
                <a:solidFill>
                  <a:srgbClr val="F1AF00"/>
                </a:solidFill>
                <a:latin typeface="+mj-lt"/>
              </a:rPr>
              <a:t>Нижегородский государственный университет имени </a:t>
            </a:r>
            <a:r>
              <a:rPr lang="ru-RU" dirty="0" err="1">
                <a:solidFill>
                  <a:srgbClr val="F1AF00"/>
                </a:solidFill>
                <a:latin typeface="+mj-lt"/>
              </a:rPr>
              <a:t>Н.И.Лобачевского</a:t>
            </a:r>
            <a:endParaRPr lang="ru-RU" dirty="0">
              <a:solidFill>
                <a:srgbClr val="F1AF00"/>
              </a:solidFill>
              <a:latin typeface="+mj-lt"/>
            </a:endParaRPr>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32</a:t>
            </a:fld>
            <a:endParaRPr/>
          </a:p>
        </p:txBody>
      </p:sp>
      <p:graphicFrame>
        <p:nvGraphicFramePr>
          <p:cNvPr id="19" name="Объект 6" descr="Графический элемент SmartArt для изображения схемы процесса">
            <a:extLst>
              <a:ext uri="{FF2B5EF4-FFF2-40B4-BE49-F238E27FC236}">
                <a16:creationId xmlns:a16="http://schemas.microsoft.com/office/drawing/2014/main" id="{AD771638-A074-C4DE-9069-E5C751AA372B}"/>
              </a:ext>
            </a:extLst>
          </p:cNvPr>
          <p:cNvGraphicFramePr>
            <a:graphicFrameLocks/>
          </p:cNvGraphicFramePr>
          <p:nvPr>
            <p:extLst>
              <p:ext uri="{D42A27DB-BD31-4B8C-83A1-F6EECF244321}">
                <p14:modId xmlns:p14="http://schemas.microsoft.com/office/powerpoint/2010/main" val="257919733"/>
              </p:ext>
            </p:extLst>
          </p:nvPr>
        </p:nvGraphicFramePr>
        <p:xfrm>
          <a:off x="592405" y="1029658"/>
          <a:ext cx="8064900" cy="405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Прямоугольник 22" descr="Красный квадрат">
            <a:extLst>
              <a:ext uri="{FF2B5EF4-FFF2-40B4-BE49-F238E27FC236}">
                <a16:creationId xmlns:a16="http://schemas.microsoft.com/office/drawing/2014/main" id="{50E0C605-C5DD-9AC5-C04B-C079F062825F}"/>
              </a:ext>
            </a:extLst>
          </p:cNvPr>
          <p:cNvSpPr/>
          <p:nvPr/>
        </p:nvSpPr>
        <p:spPr>
          <a:xfrm>
            <a:off x="592946" y="1778407"/>
            <a:ext cx="516698" cy="516698"/>
          </a:xfrm>
          <a:prstGeom prst="rect">
            <a:avLst/>
          </a:prstGeom>
          <a:solidFill>
            <a:srgbClr val="ED1C24"/>
          </a:solidFill>
          <a:ln w="12700" cap="flat" cmpd="sng" algn="ctr">
            <a:solidFill>
              <a:srgbClr val="ED1C24"/>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4" name="Прямоугольник 23" descr="Оранжевый квадрат">
            <a:extLst>
              <a:ext uri="{FF2B5EF4-FFF2-40B4-BE49-F238E27FC236}">
                <a16:creationId xmlns:a16="http://schemas.microsoft.com/office/drawing/2014/main" id="{7EC7F521-C093-2CAD-CE7B-36895F421704}"/>
              </a:ext>
            </a:extLst>
          </p:cNvPr>
          <p:cNvSpPr/>
          <p:nvPr/>
        </p:nvSpPr>
        <p:spPr>
          <a:xfrm>
            <a:off x="2188288" y="1778407"/>
            <a:ext cx="516698" cy="516698"/>
          </a:xfrm>
          <a:prstGeom prst="rect">
            <a:avLst/>
          </a:prstGeom>
          <a:solidFill>
            <a:srgbClr val="F15A24"/>
          </a:solidFill>
          <a:ln w="12700" cap="flat" cmpd="sng" algn="ctr">
            <a:solidFill>
              <a:srgbClr val="F15A24"/>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5" name="Прямоугольник 24" descr="Оранжевый квадрат">
            <a:extLst>
              <a:ext uri="{FF2B5EF4-FFF2-40B4-BE49-F238E27FC236}">
                <a16:creationId xmlns:a16="http://schemas.microsoft.com/office/drawing/2014/main" id="{5DA9E162-132B-5B0E-F20E-2D4DF9C0C301}"/>
              </a:ext>
            </a:extLst>
          </p:cNvPr>
          <p:cNvSpPr/>
          <p:nvPr/>
        </p:nvSpPr>
        <p:spPr>
          <a:xfrm>
            <a:off x="3787546" y="1765481"/>
            <a:ext cx="516698" cy="516698"/>
          </a:xfrm>
          <a:prstGeom prst="rect">
            <a:avLst/>
          </a:prstGeom>
          <a:solidFill>
            <a:srgbClr val="F7931E"/>
          </a:solidFill>
          <a:ln w="12700" cap="flat" cmpd="sng" algn="ctr">
            <a:solidFill>
              <a:srgbClr val="F7931E"/>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6" name="Прямоугольник 25" descr="Оранжевый квадрат">
            <a:extLst>
              <a:ext uri="{FF2B5EF4-FFF2-40B4-BE49-F238E27FC236}">
                <a16:creationId xmlns:a16="http://schemas.microsoft.com/office/drawing/2014/main" id="{ED725700-0B90-08A5-EC67-6E7BA6294A21}"/>
              </a:ext>
            </a:extLst>
          </p:cNvPr>
          <p:cNvSpPr/>
          <p:nvPr/>
        </p:nvSpPr>
        <p:spPr>
          <a:xfrm>
            <a:off x="5379091" y="1778407"/>
            <a:ext cx="516698" cy="516698"/>
          </a:xfrm>
          <a:prstGeom prst="rect">
            <a:avLst/>
          </a:prstGeom>
          <a:solidFill>
            <a:srgbClr val="FBB03B"/>
          </a:solidFill>
          <a:ln w="12700" cap="flat" cmpd="sng" algn="ctr">
            <a:solidFill>
              <a:srgbClr val="FBB03B"/>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Прямоугольник 26" descr="Желтый квадрат">
            <a:extLst>
              <a:ext uri="{FF2B5EF4-FFF2-40B4-BE49-F238E27FC236}">
                <a16:creationId xmlns:a16="http://schemas.microsoft.com/office/drawing/2014/main" id="{4AE9A222-4C09-733C-6482-961091EFE198}"/>
              </a:ext>
            </a:extLst>
          </p:cNvPr>
          <p:cNvSpPr/>
          <p:nvPr/>
        </p:nvSpPr>
        <p:spPr>
          <a:xfrm>
            <a:off x="6982750" y="1778407"/>
            <a:ext cx="516698" cy="516698"/>
          </a:xfrm>
          <a:prstGeom prst="rect">
            <a:avLst/>
          </a:prstGeom>
          <a:solidFill>
            <a:srgbClr val="FCCB00"/>
          </a:solidFill>
          <a:ln w="12700" cap="flat" cmpd="sng" algn="ctr">
            <a:solidFill>
              <a:srgbClr val="FCCB00"/>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dirty="0">
              <a:ln>
                <a:noFill/>
              </a:ln>
              <a:solidFill>
                <a:prstClr val="white"/>
              </a:solidFill>
              <a:effectLst/>
              <a:uLnTx/>
              <a:uFillTx/>
              <a:latin typeface="Arial"/>
              <a:ea typeface="+mn-ea"/>
              <a:cs typeface="+mn-cs"/>
            </a:endParaRPr>
          </a:p>
        </p:txBody>
      </p:sp>
      <p:pic>
        <p:nvPicPr>
          <p:cNvPr id="28" name="Графический объект 17" descr="Часы">
            <a:extLst>
              <a:ext uri="{FF2B5EF4-FFF2-40B4-BE49-F238E27FC236}">
                <a16:creationId xmlns:a16="http://schemas.microsoft.com/office/drawing/2014/main" id="{4042A4CB-E127-FF95-7DCF-FDBE0C0252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6286" y="1868292"/>
            <a:ext cx="324000" cy="324000"/>
          </a:xfrm>
          <a:prstGeom prst="rect">
            <a:avLst/>
          </a:prstGeom>
        </p:spPr>
      </p:pic>
      <p:pic>
        <p:nvPicPr>
          <p:cNvPr id="29" name="Графический объект 18" descr="Цель">
            <a:extLst>
              <a:ext uri="{FF2B5EF4-FFF2-40B4-BE49-F238E27FC236}">
                <a16:creationId xmlns:a16="http://schemas.microsoft.com/office/drawing/2014/main" id="{A14CE462-B0B8-EBF9-754E-8F206AA2F4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95065" y="1868292"/>
            <a:ext cx="324000" cy="324000"/>
          </a:xfrm>
          <a:prstGeom prst="rect">
            <a:avLst/>
          </a:prstGeom>
        </p:spPr>
      </p:pic>
      <p:pic>
        <p:nvPicPr>
          <p:cNvPr id="30" name="Графический объект 23" descr="Исследования">
            <a:extLst>
              <a:ext uri="{FF2B5EF4-FFF2-40B4-BE49-F238E27FC236}">
                <a16:creationId xmlns:a16="http://schemas.microsoft.com/office/drawing/2014/main" id="{B218C67E-D796-5E77-644F-0FB8088B2A6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91719" y="1868292"/>
            <a:ext cx="324000" cy="324000"/>
          </a:xfrm>
          <a:prstGeom prst="rect">
            <a:avLst/>
          </a:prstGeom>
        </p:spPr>
      </p:pic>
      <p:pic>
        <p:nvPicPr>
          <p:cNvPr id="31" name="Графический объект 24" descr="Перекидной календарь">
            <a:extLst>
              <a:ext uri="{FF2B5EF4-FFF2-40B4-BE49-F238E27FC236}">
                <a16:creationId xmlns:a16="http://schemas.microsoft.com/office/drawing/2014/main" id="{8FA7635F-0564-E51B-7D19-1631193D215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478962" y="1868292"/>
            <a:ext cx="324000" cy="324000"/>
          </a:xfrm>
          <a:prstGeom prst="rect">
            <a:avLst/>
          </a:prstGeom>
        </p:spPr>
      </p:pic>
      <p:pic>
        <p:nvPicPr>
          <p:cNvPr id="128" name="Графический объект 25" descr="Презентация с линейчатой диаграммой">
            <a:extLst>
              <a:ext uri="{FF2B5EF4-FFF2-40B4-BE49-F238E27FC236}">
                <a16:creationId xmlns:a16="http://schemas.microsoft.com/office/drawing/2014/main" id="{7C477FEB-A265-828C-CFF5-B0AA2162A82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79098" y="1868292"/>
            <a:ext cx="324000" cy="324000"/>
          </a:xfrm>
          <a:prstGeom prst="rect">
            <a:avLst/>
          </a:prstGeom>
        </p:spPr>
      </p:pic>
    </p:spTree>
    <p:extLst>
      <p:ext uri="{BB962C8B-B14F-4D97-AF65-F5344CB8AC3E}">
        <p14:creationId xmlns:p14="http://schemas.microsoft.com/office/powerpoint/2010/main" val="3537468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0" name="Google Shape;150;p6"/>
          <p:cNvSpPr txBox="1">
            <a:spLocks noGrp="1"/>
          </p:cNvSpPr>
          <p:nvPr>
            <p:ph type="body" idx="1"/>
          </p:nvPr>
        </p:nvSpPr>
        <p:spPr>
          <a:xfrm>
            <a:off x="284016" y="1978203"/>
            <a:ext cx="6390161" cy="2227131"/>
          </a:xfrm>
          <a:prstGeom prst="rect">
            <a:avLst/>
          </a:prstGeom>
          <a:noFill/>
          <a:ln>
            <a:noFill/>
          </a:ln>
        </p:spPr>
        <p:txBody>
          <a:bodyPr spcFirstLastPara="1" wrap="square" lIns="91425" tIns="45700" rIns="91425" bIns="45700" anchor="t" anchorCtr="0">
            <a:noAutofit/>
          </a:bodyPr>
          <a:lstStyle/>
          <a:p>
            <a:pPr marL="127001" marR="0" lvl="0" indent="0" algn="l" rtl="0">
              <a:spcBef>
                <a:spcPts val="0"/>
              </a:spcBef>
              <a:spcAft>
                <a:spcPts val="0"/>
              </a:spcAft>
              <a:buClr>
                <a:srgbClr val="F1AF00"/>
              </a:buClr>
              <a:buSzPts val="2000"/>
              <a:buNone/>
            </a:pPr>
            <a:r>
              <a:rPr lang="ru-RU" sz="2000" dirty="0">
                <a:solidFill>
                  <a:srgbClr val="F1AF00"/>
                </a:solidFill>
                <a:latin typeface="Arial"/>
                <a:ea typeface="Arial"/>
                <a:cs typeface="Arial"/>
                <a:sym typeface="Arial"/>
              </a:rPr>
              <a:t>По вопросам сотрудничества обращайтесь:</a:t>
            </a:r>
            <a:br>
              <a:rPr lang="en-US" sz="2000" dirty="0">
                <a:solidFill>
                  <a:srgbClr val="F1AF00"/>
                </a:solidFill>
                <a:latin typeface="Arial"/>
                <a:ea typeface="Arial"/>
                <a:cs typeface="Arial"/>
                <a:sym typeface="Arial"/>
              </a:rPr>
            </a:br>
            <a:br>
              <a:rPr lang="ru-RU" sz="2000" dirty="0">
                <a:solidFill>
                  <a:srgbClr val="F1AF00"/>
                </a:solidFill>
                <a:latin typeface="Arial"/>
                <a:ea typeface="Arial"/>
                <a:cs typeface="Arial"/>
                <a:sym typeface="Arial"/>
              </a:rPr>
            </a:br>
            <a:r>
              <a:rPr lang="ru-RU" sz="2000" dirty="0">
                <a:solidFill>
                  <a:schemeClr val="tx1"/>
                </a:solidFill>
                <a:latin typeface="Arial"/>
                <a:ea typeface="Arial"/>
                <a:cs typeface="Arial"/>
                <a:sym typeface="Arial"/>
              </a:rPr>
              <a:t>Шаронова Алёна Альфредовна</a:t>
            </a:r>
            <a:br>
              <a:rPr lang="ru-RU" sz="2000" dirty="0">
                <a:solidFill>
                  <a:schemeClr val="tx1"/>
                </a:solidFill>
                <a:latin typeface="Arial"/>
                <a:ea typeface="Arial"/>
                <a:cs typeface="Arial"/>
                <a:sym typeface="Arial"/>
              </a:rPr>
            </a:br>
            <a:r>
              <a:rPr lang="ru-RU" sz="2000" dirty="0">
                <a:solidFill>
                  <a:schemeClr val="tx1"/>
                </a:solidFill>
                <a:latin typeface="Arial"/>
                <a:ea typeface="Arial"/>
                <a:cs typeface="Arial"/>
                <a:sym typeface="Arial"/>
              </a:rPr>
              <a:t>8-917-254-49-54</a:t>
            </a:r>
            <a:br>
              <a:rPr lang="ru-RU" sz="2000" dirty="0">
                <a:solidFill>
                  <a:schemeClr val="tx1"/>
                </a:solidFill>
                <a:latin typeface="Arial"/>
                <a:ea typeface="Arial"/>
                <a:cs typeface="Arial"/>
                <a:sym typeface="Arial"/>
              </a:rPr>
            </a:br>
            <a:r>
              <a:rPr lang="en-US" sz="2000" dirty="0">
                <a:solidFill>
                  <a:schemeClr val="tx1"/>
                </a:solidFill>
                <a:latin typeface="Arial"/>
                <a:ea typeface="Arial"/>
                <a:cs typeface="Arial"/>
                <a:sym typeface="Arial"/>
                <a:hlinkClick r:id="rId3"/>
              </a:rPr>
              <a:t>ashar@1c.ru</a:t>
            </a:r>
            <a:r>
              <a:rPr lang="en-US" sz="2000" dirty="0">
                <a:solidFill>
                  <a:schemeClr val="tx1"/>
                </a:solidFill>
                <a:latin typeface="Arial"/>
                <a:ea typeface="Arial"/>
                <a:cs typeface="Arial"/>
                <a:sym typeface="Arial"/>
              </a:rPr>
              <a:t> </a:t>
            </a:r>
            <a:br>
              <a:rPr lang="en-US" sz="2000" dirty="0">
                <a:solidFill>
                  <a:schemeClr val="tx1"/>
                </a:solidFill>
                <a:latin typeface="Arial"/>
                <a:ea typeface="Arial"/>
                <a:cs typeface="Arial"/>
                <a:sym typeface="Arial"/>
              </a:rPr>
            </a:br>
            <a:r>
              <a:rPr lang="en-US" dirty="0">
                <a:solidFill>
                  <a:schemeClr val="tx1"/>
                </a:solidFill>
                <a:hlinkClick r:id="rId4"/>
              </a:rPr>
              <a:t>https://t.me/alena1c</a:t>
            </a:r>
            <a:r>
              <a:rPr lang="en-US" dirty="0">
                <a:solidFill>
                  <a:schemeClr val="tx1"/>
                </a:solidFill>
              </a:rPr>
              <a:t> </a:t>
            </a:r>
            <a:br>
              <a:rPr lang="ru-RU" sz="2000" dirty="0">
                <a:solidFill>
                  <a:srgbClr val="F1AF00"/>
                </a:solidFill>
                <a:latin typeface="Arial"/>
                <a:ea typeface="Arial"/>
                <a:cs typeface="Arial"/>
                <a:sym typeface="Arial"/>
              </a:rPr>
            </a:br>
            <a:endParaRPr lang="ru-RU" dirty="0"/>
          </a:p>
        </p:txBody>
      </p:sp>
      <p:sp>
        <p:nvSpPr>
          <p:cNvPr id="155" name="Google Shape;155;p6"/>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156" name="Google Shape;156;p6"/>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
        <p:nvSpPr>
          <p:cNvPr id="157" name="Google Shape;157;p6"/>
          <p:cNvSpPr txBox="1"/>
          <p:nvPr/>
        </p:nvSpPr>
        <p:spPr>
          <a:xfrm>
            <a:off x="8101012" y="4741862"/>
            <a:ext cx="765175" cy="1524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7F7F7F"/>
              </a:buClr>
              <a:buSzPts val="1000"/>
              <a:buFont typeface="Arial"/>
              <a:buNone/>
            </a:pPr>
            <a:fld id="{00000000-1234-1234-1234-123412341234}" type="slidenum">
              <a:rPr lang="en-US" sz="1000" b="1" i="0" u="none">
                <a:solidFill>
                  <a:srgbClr val="7F7F7F"/>
                </a:solidFill>
                <a:latin typeface="Arial"/>
                <a:ea typeface="Arial"/>
                <a:cs typeface="Arial"/>
                <a:sym typeface="Arial"/>
              </a:rPr>
              <a:t>33</a:t>
            </a:fld>
            <a:endParaRPr/>
          </a:p>
        </p:txBody>
      </p:sp>
      <p:sp>
        <p:nvSpPr>
          <p:cNvPr id="6" name="Google Shape;149;p6">
            <a:extLst>
              <a:ext uri="{FF2B5EF4-FFF2-40B4-BE49-F238E27FC236}">
                <a16:creationId xmlns:a16="http://schemas.microsoft.com/office/drawing/2014/main" id="{C4FED3B7-796A-49BD-9A87-B64AE26A9F94}"/>
              </a:ext>
            </a:extLst>
          </p:cNvPr>
          <p:cNvSpPr txBox="1">
            <a:spLocks/>
          </p:cNvSpPr>
          <p:nvPr/>
        </p:nvSpPr>
        <p:spPr>
          <a:xfrm>
            <a:off x="1034786" y="288451"/>
            <a:ext cx="6913562" cy="369332"/>
          </a:xfrm>
          <a:prstGeom prst="rect">
            <a:avLst/>
          </a:prstGeom>
          <a:noFill/>
          <a:ln>
            <a:noFill/>
          </a:ln>
        </p:spPr>
        <p:txBody>
          <a:bodyPr spcFirstLastPara="1" wrap="square" lIns="54000" tIns="0" rIns="54000" bIns="0"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rgbClr val="F1AF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600" b="1" i="0" u="none" strike="noStrike" cap="none">
                <a:solidFill>
                  <a:srgbClr val="0F5D9B"/>
                </a:solidFill>
                <a:latin typeface="Arial"/>
                <a:ea typeface="Arial"/>
                <a:cs typeface="Arial"/>
                <a:sym typeface="Arial"/>
              </a:defRPr>
            </a:lvl9pPr>
          </a:lstStyle>
          <a:p>
            <a:r>
              <a:rPr lang="ru-RU" dirty="0"/>
              <a:t>СПАСИБО за внимание</a:t>
            </a:r>
          </a:p>
        </p:txBody>
      </p:sp>
      <p:pic>
        <p:nvPicPr>
          <p:cNvPr id="2" name="Рисунок 1">
            <a:extLst>
              <a:ext uri="{FF2B5EF4-FFF2-40B4-BE49-F238E27FC236}">
                <a16:creationId xmlns:a16="http://schemas.microsoft.com/office/drawing/2014/main" id="{9F030C27-2A44-C9D2-4EDB-03E3504CD13D}"/>
              </a:ext>
            </a:extLst>
          </p:cNvPr>
          <p:cNvPicPr>
            <a:picLocks noChangeAspect="1"/>
          </p:cNvPicPr>
          <p:nvPr/>
        </p:nvPicPr>
        <p:blipFill>
          <a:blip r:embed="rId5"/>
          <a:stretch>
            <a:fillRect/>
          </a:stretch>
        </p:blipFill>
        <p:spPr>
          <a:xfrm>
            <a:off x="7123660" y="1978203"/>
            <a:ext cx="1649375" cy="2119426"/>
          </a:xfrm>
          <a:prstGeom prst="rect">
            <a:avLst/>
          </a:prstGeom>
        </p:spPr>
      </p:pic>
    </p:spTree>
    <p:extLst>
      <p:ext uri="{BB962C8B-B14F-4D97-AF65-F5344CB8AC3E}">
        <p14:creationId xmlns:p14="http://schemas.microsoft.com/office/powerpoint/2010/main" val="4076896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0"/>
          <p:cNvSpPr txBox="1">
            <a:spLocks noGrp="1"/>
          </p:cNvSpPr>
          <p:nvPr>
            <p:ph type="ctrTitle"/>
          </p:nvPr>
        </p:nvSpPr>
        <p:spPr>
          <a:xfrm>
            <a:off x="250825" y="2095500"/>
            <a:ext cx="8642350" cy="549275"/>
          </a:xfrm>
          <a:prstGeom prst="rect">
            <a:avLst/>
          </a:prstGeom>
          <a:noFill/>
          <a:ln>
            <a:noFill/>
          </a:ln>
        </p:spPr>
        <p:txBody>
          <a:bodyPr spcFirstLastPara="1" wrap="square" lIns="54000" tIns="0" rIns="54000" bIns="0" anchor="ctr" anchorCtr="0">
            <a:spAutoFit/>
          </a:bodyPr>
          <a:lstStyle/>
          <a:p>
            <a:pPr marL="0" lvl="0" indent="0" algn="ctr" rtl="0">
              <a:lnSpc>
                <a:spcPct val="100000"/>
              </a:lnSpc>
              <a:spcBef>
                <a:spcPts val="0"/>
              </a:spcBef>
              <a:spcAft>
                <a:spcPts val="0"/>
              </a:spcAft>
              <a:buClr>
                <a:srgbClr val="404040"/>
              </a:buClr>
              <a:buSzPts val="3200"/>
              <a:buFont typeface="Arial"/>
              <a:buNone/>
            </a:pPr>
            <a:r>
              <a:rPr lang="en-US" sz="3200" b="1" i="0" u="none">
                <a:solidFill>
                  <a:srgbClr val="404040"/>
                </a:solidFill>
                <a:latin typeface="Arial"/>
                <a:ea typeface="Arial"/>
                <a:cs typeface="Arial"/>
                <a:sym typeface="Arial"/>
              </a:rPr>
              <a:t>СПАСИБО </a:t>
            </a:r>
            <a:br>
              <a:rPr lang="en-US" sz="3200" b="1" i="0" u="none">
                <a:solidFill>
                  <a:srgbClr val="404040"/>
                </a:solidFill>
                <a:latin typeface="Arial"/>
                <a:ea typeface="Arial"/>
                <a:cs typeface="Arial"/>
                <a:sym typeface="Arial"/>
              </a:rPr>
            </a:br>
            <a:r>
              <a:rPr lang="en-US" sz="3200" b="1" i="0" u="none">
                <a:solidFill>
                  <a:srgbClr val="404040"/>
                </a:solidFill>
                <a:latin typeface="Arial"/>
                <a:ea typeface="Arial"/>
                <a:cs typeface="Arial"/>
                <a:sym typeface="Arial"/>
              </a:rPr>
              <a:t>ЗА ВНИМАНИЕ!</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00028" y="370780"/>
            <a:ext cx="7033148" cy="307777"/>
          </a:xfrm>
        </p:spPr>
        <p:txBody>
          <a:bodyPr/>
          <a:lstStyle/>
          <a:p>
            <a:r>
              <a:rPr lang="ru-RU" sz="2000" dirty="0"/>
              <a:t>Южно-Уральский государственный университет</a:t>
            </a:r>
          </a:p>
        </p:txBody>
      </p:sp>
      <p:sp>
        <p:nvSpPr>
          <p:cNvPr id="3" name="Текст 2"/>
          <p:cNvSpPr>
            <a:spLocks noGrp="1"/>
          </p:cNvSpPr>
          <p:nvPr>
            <p:ph type="body" idx="1"/>
          </p:nvPr>
        </p:nvSpPr>
        <p:spPr>
          <a:xfrm>
            <a:off x="250825" y="801384"/>
            <a:ext cx="8642350" cy="4243227"/>
          </a:xfrm>
        </p:spPr>
        <p:txBody>
          <a:bodyPr/>
          <a:lstStyle/>
          <a:p>
            <a:pPr marL="101600" indent="0">
              <a:spcBef>
                <a:spcPts val="0"/>
              </a:spcBef>
              <a:buNone/>
            </a:pPr>
            <a:r>
              <a:rPr lang="ru-RU" altLang="ru-RU" sz="1600" b="1" dirty="0">
                <a:solidFill>
                  <a:srgbClr val="000000"/>
                </a:solidFill>
                <a:latin typeface="+mn-lt"/>
                <a:cs typeface="Times New Roman" panose="02020603050405020304" pitchFamily="18" charset="0"/>
              </a:rPr>
              <a:t>Цифровая кафедра – 101 чел, модули:</a:t>
            </a:r>
          </a:p>
          <a:p>
            <a:pPr>
              <a:spcBef>
                <a:spcPts val="0"/>
              </a:spcBef>
            </a:pPr>
            <a:r>
              <a:rPr lang="ru-RU" altLang="ru-RU" sz="1600" dirty="0">
                <a:solidFill>
                  <a:schemeClr val="tx1"/>
                </a:solidFill>
                <a:latin typeface="+mn-lt"/>
                <a:cs typeface="Times New Roman" panose="02020603050405020304" pitchFamily="18" charset="0"/>
              </a:rPr>
              <a:t> «Архитектура платформы 1С:Предприятие 8»</a:t>
            </a:r>
          </a:p>
          <a:p>
            <a:pPr>
              <a:spcBef>
                <a:spcPts val="0"/>
              </a:spcBef>
            </a:pPr>
            <a:r>
              <a:rPr lang="ru-RU" altLang="ru-RU" sz="1600" dirty="0">
                <a:solidFill>
                  <a:schemeClr val="tx1"/>
                </a:solidFill>
                <a:latin typeface="+mn-lt"/>
                <a:cs typeface="Times New Roman" panose="02020603050405020304" pitchFamily="18" charset="0"/>
              </a:rPr>
              <a:t>«1С:Бухгалтерия 3.0», «1С:Зарплата и управление персоналом 3.1»</a:t>
            </a:r>
          </a:p>
          <a:p>
            <a:pPr>
              <a:spcBef>
                <a:spcPts val="0"/>
              </a:spcBef>
            </a:pPr>
            <a:r>
              <a:rPr lang="ru-RU" altLang="ru-RU" sz="1600" dirty="0">
                <a:solidFill>
                  <a:schemeClr val="tx1"/>
                </a:solidFill>
                <a:latin typeface="+mn-lt"/>
                <a:cs typeface="Times New Roman" panose="02020603050405020304" pitchFamily="18" charset="0"/>
              </a:rPr>
              <a:t>«1С:Управление торговлей 11.4»</a:t>
            </a:r>
          </a:p>
          <a:p>
            <a:pPr>
              <a:spcBef>
                <a:spcPts val="0"/>
              </a:spcBef>
            </a:pPr>
            <a:r>
              <a:rPr lang="ru-RU" altLang="ru-RU" sz="1600" dirty="0">
                <a:solidFill>
                  <a:schemeClr val="tx1"/>
                </a:solidFill>
                <a:latin typeface="+mn-lt"/>
                <a:cs typeface="Times New Roman" panose="02020603050405020304" pitchFamily="18" charset="0"/>
              </a:rPr>
              <a:t>«1С разработчик прикладных решений»</a:t>
            </a:r>
          </a:p>
          <a:p>
            <a:pPr marL="101600" indent="0">
              <a:lnSpc>
                <a:spcPct val="115000"/>
              </a:lnSpc>
              <a:spcBef>
                <a:spcPts val="0"/>
              </a:spcBef>
              <a:buNone/>
            </a:pPr>
            <a:r>
              <a:rPr lang="ru-RU" altLang="ru-RU" sz="1600" b="1" dirty="0" err="1">
                <a:solidFill>
                  <a:srgbClr val="000000"/>
                </a:solidFill>
                <a:latin typeface="+mn-lt"/>
                <a:cs typeface="Times New Roman" panose="02020603050405020304" pitchFamily="18" charset="0"/>
              </a:rPr>
              <a:t>Бакалавриат</a:t>
            </a:r>
            <a:r>
              <a:rPr lang="ru-RU" altLang="ru-RU" sz="1600" b="1" dirty="0">
                <a:solidFill>
                  <a:srgbClr val="000000"/>
                </a:solidFill>
                <a:latin typeface="+mn-lt"/>
                <a:cs typeface="Times New Roman" panose="02020603050405020304" pitchFamily="18" charset="0"/>
              </a:rPr>
              <a:t> и магистратура- </a:t>
            </a:r>
            <a:r>
              <a:rPr lang="en-US" altLang="ru-RU" sz="1600" b="1" dirty="0">
                <a:solidFill>
                  <a:schemeClr val="tx1"/>
                </a:solidFill>
                <a:latin typeface="+mn-lt"/>
                <a:cs typeface="Times New Roman" panose="02020603050405020304" pitchFamily="18" charset="0"/>
              </a:rPr>
              <a:t>393</a:t>
            </a:r>
            <a:r>
              <a:rPr lang="ru-RU" altLang="ru-RU" sz="1600" b="1" dirty="0">
                <a:solidFill>
                  <a:schemeClr val="tx1"/>
                </a:solidFill>
                <a:latin typeface="+mn-lt"/>
                <a:cs typeface="Times New Roman" panose="02020603050405020304" pitchFamily="18" charset="0"/>
              </a:rPr>
              <a:t> чел </a:t>
            </a:r>
            <a:r>
              <a:rPr lang="ru-RU" altLang="ru-RU" sz="1600" b="1" dirty="0">
                <a:solidFill>
                  <a:srgbClr val="000000"/>
                </a:solidFill>
                <a:latin typeface="+mn-lt"/>
                <a:cs typeface="Times New Roman" panose="02020603050405020304" pitchFamily="18" charset="0"/>
              </a:rPr>
              <a:t>на дисциплинах:</a:t>
            </a:r>
            <a:endParaRPr lang="ru-RU" altLang="ru-RU" sz="1600" b="1" dirty="0">
              <a:latin typeface="+mn-lt"/>
              <a:cs typeface="Calibri" panose="020F0502020204030204" pitchFamily="34" charset="0"/>
            </a:endParaRPr>
          </a:p>
          <a:p>
            <a:pPr>
              <a:lnSpc>
                <a:spcPct val="115000"/>
              </a:lnSpc>
              <a:spcBef>
                <a:spcPts val="0"/>
              </a:spcBef>
            </a:pPr>
            <a:r>
              <a:rPr lang="ru-RU" altLang="ru-RU" sz="1600" dirty="0">
                <a:solidFill>
                  <a:srgbClr val="000000"/>
                </a:solidFill>
                <a:latin typeface="+mn-lt"/>
                <a:cs typeface="Times New Roman" panose="02020603050405020304" pitchFamily="18" charset="0"/>
              </a:rPr>
              <a:t>Информационные системы бухгалтерского учета</a:t>
            </a:r>
            <a:endParaRPr lang="ru-RU" altLang="ru-RU" sz="1600" dirty="0">
              <a:latin typeface="+mn-lt"/>
              <a:cs typeface="Calibri" panose="020F0502020204030204" pitchFamily="34" charset="0"/>
            </a:endParaRPr>
          </a:p>
          <a:p>
            <a:pPr>
              <a:lnSpc>
                <a:spcPct val="115000"/>
              </a:lnSpc>
              <a:spcBef>
                <a:spcPts val="0"/>
              </a:spcBef>
            </a:pPr>
            <a:r>
              <a:rPr lang="ru-RU" altLang="ru-RU" sz="1600" dirty="0">
                <a:solidFill>
                  <a:srgbClr val="000000"/>
                </a:solidFill>
                <a:latin typeface="+mn-lt"/>
                <a:cs typeface="Times New Roman" panose="02020603050405020304" pitchFamily="18" charset="0"/>
              </a:rPr>
              <a:t>Предметно-ориентированные экономические информационные системы</a:t>
            </a:r>
            <a:endParaRPr lang="ru-RU" altLang="ru-RU" sz="1600" dirty="0">
              <a:latin typeface="+mn-lt"/>
              <a:cs typeface="Calibri" panose="020F0502020204030204" pitchFamily="34" charset="0"/>
            </a:endParaRPr>
          </a:p>
          <a:p>
            <a:pPr>
              <a:lnSpc>
                <a:spcPct val="115000"/>
              </a:lnSpc>
              <a:spcBef>
                <a:spcPts val="0"/>
              </a:spcBef>
            </a:pPr>
            <a:r>
              <a:rPr lang="ru-RU" altLang="ru-RU" sz="1600" dirty="0">
                <a:solidFill>
                  <a:srgbClr val="000000"/>
                </a:solidFill>
                <a:latin typeface="+mn-lt"/>
                <a:cs typeface="Times New Roman" panose="02020603050405020304" pitchFamily="18" charset="0"/>
              </a:rPr>
              <a:t>Информационные технологии в профессиональной деятельности</a:t>
            </a:r>
            <a:endParaRPr lang="ru-RU" altLang="ru-RU" sz="1600" dirty="0">
              <a:latin typeface="+mn-lt"/>
              <a:cs typeface="Calibri" panose="020F0502020204030204" pitchFamily="34" charset="0"/>
            </a:endParaRPr>
          </a:p>
          <a:p>
            <a:pPr>
              <a:lnSpc>
                <a:spcPct val="115000"/>
              </a:lnSpc>
              <a:spcBef>
                <a:spcPts val="0"/>
              </a:spcBef>
            </a:pPr>
            <a:r>
              <a:rPr lang="ru-RU" altLang="ru-RU" sz="1600" dirty="0">
                <a:solidFill>
                  <a:srgbClr val="000000"/>
                </a:solidFill>
                <a:latin typeface="+mn-lt"/>
                <a:cs typeface="Times New Roman" panose="02020603050405020304" pitchFamily="18" charset="0"/>
              </a:rPr>
              <a:t>Информационные системы менеджмента предприятия</a:t>
            </a:r>
            <a:endParaRPr lang="ru-RU" altLang="ru-RU" sz="1600" dirty="0">
              <a:latin typeface="+mn-lt"/>
              <a:cs typeface="Calibri" panose="020F0502020204030204" pitchFamily="34" charset="0"/>
            </a:endParaRPr>
          </a:p>
          <a:p>
            <a:pPr>
              <a:lnSpc>
                <a:spcPct val="115000"/>
              </a:lnSpc>
              <a:spcBef>
                <a:spcPts val="0"/>
              </a:spcBef>
            </a:pPr>
            <a:r>
              <a:rPr lang="ru-RU" altLang="ru-RU" sz="1600" dirty="0">
                <a:solidFill>
                  <a:srgbClr val="000000"/>
                </a:solidFill>
                <a:latin typeface="+mn-lt"/>
                <a:cs typeface="Times New Roman" panose="02020603050405020304" pitchFamily="18" charset="0"/>
              </a:rPr>
              <a:t>Программирование в «1С: Предприятие»</a:t>
            </a:r>
            <a:endParaRPr lang="ru-RU" altLang="ru-RU" sz="1600" dirty="0">
              <a:latin typeface="+mn-lt"/>
              <a:cs typeface="Calibri" panose="020F0502020204030204" pitchFamily="34" charset="0"/>
            </a:endParaRPr>
          </a:p>
          <a:p>
            <a:pPr>
              <a:lnSpc>
                <a:spcPct val="115000"/>
              </a:lnSpc>
              <a:spcBef>
                <a:spcPts val="0"/>
              </a:spcBef>
            </a:pPr>
            <a:r>
              <a:rPr lang="ru-RU" altLang="ru-RU" sz="1600" dirty="0">
                <a:solidFill>
                  <a:srgbClr val="000000"/>
                </a:solidFill>
                <a:latin typeface="+mn-lt"/>
                <a:cs typeface="Times New Roman" panose="02020603050405020304" pitchFamily="18" charset="0"/>
              </a:rPr>
              <a:t>Применение системы 1С в статистических исследованиях</a:t>
            </a:r>
            <a:endParaRPr lang="ru-RU" altLang="ru-RU" sz="1600" dirty="0">
              <a:latin typeface="+mn-lt"/>
              <a:cs typeface="Calibri" panose="020F0502020204030204" pitchFamily="34" charset="0"/>
            </a:endParaRPr>
          </a:p>
          <a:p>
            <a:pPr>
              <a:lnSpc>
                <a:spcPct val="115000"/>
              </a:lnSpc>
              <a:spcBef>
                <a:spcPts val="0"/>
              </a:spcBef>
            </a:pPr>
            <a:r>
              <a:rPr lang="ru-RU" altLang="ru-RU" sz="1600" dirty="0">
                <a:solidFill>
                  <a:srgbClr val="000000"/>
                </a:solidFill>
                <a:latin typeface="+mn-lt"/>
                <a:cs typeface="Times New Roman" panose="02020603050405020304" pitchFamily="18" charset="0"/>
              </a:rPr>
              <a:t>Корпоративные информационные системы. Электронный документооборот</a:t>
            </a:r>
          </a:p>
          <a:p>
            <a:pPr marL="101600" indent="0">
              <a:lnSpc>
                <a:spcPct val="115000"/>
              </a:lnSpc>
              <a:spcBef>
                <a:spcPts val="0"/>
              </a:spcBef>
              <a:buNone/>
            </a:pPr>
            <a:r>
              <a:rPr lang="ru-RU" altLang="ru-RU" sz="1600" b="1" dirty="0">
                <a:solidFill>
                  <a:srgbClr val="000000"/>
                </a:solidFill>
                <a:latin typeface="+mn-lt"/>
                <a:cs typeface="Times New Roman" panose="02020603050405020304" pitchFamily="18" charset="0"/>
              </a:rPr>
              <a:t>Преподаватели: профессор, </a:t>
            </a:r>
            <a:r>
              <a:rPr lang="ru-RU" altLang="ru-RU" sz="1600" b="1" dirty="0" err="1">
                <a:solidFill>
                  <a:srgbClr val="000000"/>
                </a:solidFill>
                <a:latin typeface="+mn-lt"/>
                <a:cs typeface="Times New Roman" panose="02020603050405020304" pitchFamily="18" charset="0"/>
              </a:rPr>
              <a:t>д.ф-м.н</a:t>
            </a:r>
            <a:r>
              <a:rPr lang="ru-RU" altLang="ru-RU" sz="1600" b="1" dirty="0">
                <a:solidFill>
                  <a:srgbClr val="000000"/>
                </a:solidFill>
                <a:latin typeface="+mn-lt"/>
                <a:cs typeface="Times New Roman" panose="02020603050405020304" pitchFamily="18" charset="0"/>
              </a:rPr>
              <a:t> Загребина С.А., </a:t>
            </a:r>
            <a:r>
              <a:rPr lang="ru-RU" altLang="ru-RU" sz="1600" b="1" dirty="0" err="1">
                <a:solidFill>
                  <a:srgbClr val="000000"/>
                </a:solidFill>
                <a:latin typeface="+mn-lt"/>
                <a:cs typeface="Times New Roman" panose="02020603050405020304" pitchFamily="18" charset="0"/>
              </a:rPr>
              <a:t>ст.преп</a:t>
            </a:r>
            <a:r>
              <a:rPr lang="ru-RU" altLang="ru-RU" sz="1600" b="1" dirty="0">
                <a:solidFill>
                  <a:srgbClr val="000000"/>
                </a:solidFill>
                <a:latin typeface="+mn-lt"/>
                <a:cs typeface="Times New Roman" panose="02020603050405020304" pitchFamily="18" charset="0"/>
              </a:rPr>
              <a:t>. </a:t>
            </a:r>
            <a:r>
              <a:rPr lang="ru-RU" altLang="ru-RU" sz="1600" b="1" dirty="0" err="1">
                <a:solidFill>
                  <a:srgbClr val="000000"/>
                </a:solidFill>
                <a:latin typeface="+mn-lt"/>
                <a:cs typeface="Times New Roman" panose="02020603050405020304" pitchFamily="18" charset="0"/>
              </a:rPr>
              <a:t>Коробкова</a:t>
            </a:r>
            <a:r>
              <a:rPr lang="ru-RU" altLang="ru-RU" sz="1600" b="1" dirty="0">
                <a:solidFill>
                  <a:srgbClr val="000000"/>
                </a:solidFill>
                <a:latin typeface="+mn-lt"/>
                <a:cs typeface="Times New Roman" panose="02020603050405020304" pitchFamily="18" charset="0"/>
              </a:rPr>
              <a:t> (Уфимцева) О.В., </a:t>
            </a:r>
            <a:r>
              <a:rPr lang="ru-RU" altLang="ru-RU" sz="1600" b="1" dirty="0" err="1">
                <a:solidFill>
                  <a:srgbClr val="000000"/>
                </a:solidFill>
                <a:latin typeface="+mn-lt"/>
                <a:cs typeface="Times New Roman" panose="02020603050405020304" pitchFamily="18" charset="0"/>
              </a:rPr>
              <a:t>к.т.н</a:t>
            </a:r>
            <a:r>
              <a:rPr lang="ru-RU" altLang="ru-RU" sz="1600" b="1" dirty="0">
                <a:solidFill>
                  <a:srgbClr val="000000"/>
                </a:solidFill>
                <a:latin typeface="+mn-lt"/>
                <a:cs typeface="Times New Roman" panose="02020603050405020304" pitchFamily="18" charset="0"/>
              </a:rPr>
              <a:t>, доцент  </a:t>
            </a:r>
            <a:r>
              <a:rPr lang="ru-RU" altLang="ru-RU" sz="1600" b="1" dirty="0" err="1">
                <a:solidFill>
                  <a:srgbClr val="000000"/>
                </a:solidFill>
                <a:latin typeface="+mn-lt"/>
                <a:cs typeface="Times New Roman" panose="02020603050405020304" pitchFamily="18" charset="0"/>
              </a:rPr>
              <a:t>Бунова</a:t>
            </a:r>
            <a:r>
              <a:rPr lang="ru-RU" altLang="ru-RU" sz="1600" b="1" dirty="0">
                <a:solidFill>
                  <a:srgbClr val="000000"/>
                </a:solidFill>
                <a:latin typeface="+mn-lt"/>
                <a:cs typeface="Times New Roman" panose="02020603050405020304" pitchFamily="18" charset="0"/>
              </a:rPr>
              <a:t> Е.В.  </a:t>
            </a:r>
            <a:r>
              <a:rPr lang="ru-RU" altLang="ru-RU" sz="1600" dirty="0">
                <a:solidFill>
                  <a:srgbClr val="000000"/>
                </a:solidFill>
                <a:latin typeface="+mn-lt"/>
                <a:cs typeface="Times New Roman" panose="02020603050405020304" pitchFamily="18" charset="0"/>
              </a:rPr>
              <a:t>Практика и стажировка у партнера 1С - Компания «</a:t>
            </a:r>
            <a:r>
              <a:rPr lang="ru-RU" altLang="ru-RU" sz="1600" dirty="0" err="1">
                <a:solidFill>
                  <a:srgbClr val="000000"/>
                </a:solidFill>
                <a:latin typeface="+mn-lt"/>
                <a:cs typeface="Times New Roman" panose="02020603050405020304" pitchFamily="18" charset="0"/>
              </a:rPr>
              <a:t>Микос</a:t>
            </a:r>
            <a:r>
              <a:rPr lang="ru-RU" altLang="ru-RU" sz="1600" dirty="0">
                <a:solidFill>
                  <a:srgbClr val="000000"/>
                </a:solidFill>
                <a:latin typeface="+mn-lt"/>
                <a:cs typeface="Times New Roman" panose="02020603050405020304" pitchFamily="18" charset="0"/>
              </a:rPr>
              <a:t>».</a:t>
            </a:r>
          </a:p>
          <a:p>
            <a:pPr>
              <a:lnSpc>
                <a:spcPct val="115000"/>
              </a:lnSpc>
              <a:spcBef>
                <a:spcPts val="0"/>
              </a:spcBef>
            </a:pPr>
            <a:endParaRPr lang="ru-RU" altLang="ru-RU" sz="1600" dirty="0">
              <a:latin typeface="Calibri" panose="020F0502020204030204" pitchFamily="34" charset="0"/>
              <a:cs typeface="Calibri" panose="020F0502020204030204" pitchFamily="34" charset="0"/>
            </a:endParaRPr>
          </a:p>
          <a:p>
            <a:pPr>
              <a:spcBef>
                <a:spcPts val="0"/>
              </a:spcBef>
            </a:pPr>
            <a:endParaRPr lang="ru-RU" sz="1600" dirty="0"/>
          </a:p>
        </p:txBody>
      </p:sp>
    </p:spTree>
    <p:extLst>
      <p:ext uri="{BB962C8B-B14F-4D97-AF65-F5344CB8AC3E}">
        <p14:creationId xmlns:p14="http://schemas.microsoft.com/office/powerpoint/2010/main" val="1602075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0000" y="216892"/>
            <a:ext cx="6913175" cy="615553"/>
          </a:xfrm>
        </p:spPr>
        <p:txBody>
          <a:bodyPr/>
          <a:lstStyle/>
          <a:p>
            <a:r>
              <a:rPr lang="ru-RU" sz="2000" dirty="0"/>
              <a:t>Уральский государственный экономический университет</a:t>
            </a:r>
          </a:p>
        </p:txBody>
      </p:sp>
      <p:sp>
        <p:nvSpPr>
          <p:cNvPr id="3" name="Текст 2"/>
          <p:cNvSpPr>
            <a:spLocks noGrp="1"/>
          </p:cNvSpPr>
          <p:nvPr>
            <p:ph type="body" idx="1"/>
          </p:nvPr>
        </p:nvSpPr>
        <p:spPr>
          <a:xfrm>
            <a:off x="304908" y="832445"/>
            <a:ext cx="8642350" cy="3853855"/>
          </a:xfrm>
        </p:spPr>
        <p:txBody>
          <a:bodyPr/>
          <a:lstStyle/>
          <a:p>
            <a:pPr marL="101600" indent="0">
              <a:lnSpc>
                <a:spcPct val="115000"/>
              </a:lnSpc>
              <a:buNone/>
            </a:pPr>
            <a:r>
              <a:rPr lang="ru-RU" altLang="ru-RU" sz="1500" b="1" dirty="0" err="1">
                <a:solidFill>
                  <a:srgbClr val="000000"/>
                </a:solidFill>
                <a:latin typeface="+mn-lt"/>
                <a:ea typeface="Calibri" panose="020F0502020204030204" pitchFamily="34" charset="0"/>
                <a:cs typeface="Times New Roman" panose="02020603050405020304" pitchFamily="18" charset="0"/>
              </a:rPr>
              <a:t>Бакалавриат</a:t>
            </a:r>
            <a:r>
              <a:rPr lang="ru-RU" altLang="ru-RU" sz="1500" b="1" dirty="0">
                <a:solidFill>
                  <a:srgbClr val="000000"/>
                </a:solidFill>
                <a:latin typeface="+mn-lt"/>
                <a:ea typeface="Calibri" panose="020F0502020204030204" pitchFamily="34" charset="0"/>
                <a:cs typeface="Times New Roman" panose="02020603050405020304" pitchFamily="18" charset="0"/>
              </a:rPr>
              <a:t> , </a:t>
            </a:r>
            <a:r>
              <a:rPr lang="ru-RU" altLang="ru-RU" sz="1500" dirty="0">
                <a:solidFill>
                  <a:srgbClr val="000000"/>
                </a:solidFill>
                <a:latin typeface="+mn-lt"/>
                <a:ea typeface="Calibri" panose="020F0502020204030204" pitchFamily="34" charset="0"/>
                <a:cs typeface="Times New Roman" panose="02020603050405020304" pitchFamily="18" charset="0"/>
              </a:rPr>
              <a:t>181 чел на дисциплинах:</a:t>
            </a:r>
          </a:p>
          <a:p>
            <a:pPr>
              <a:spcBef>
                <a:spcPts val="0"/>
              </a:spcBef>
            </a:pPr>
            <a:r>
              <a:rPr lang="ru-RU" altLang="ru-RU" sz="1500" dirty="0">
                <a:solidFill>
                  <a:srgbClr val="000000"/>
                </a:solidFill>
                <a:latin typeface="+mn-lt"/>
                <a:ea typeface="Calibri" panose="020F0502020204030204" pitchFamily="34" charset="0"/>
                <a:cs typeface="Times New Roman" panose="02020603050405020304" pitchFamily="18" charset="0"/>
              </a:rPr>
              <a:t>«Автоматизированные системы управления ресурсами предприятия», </a:t>
            </a:r>
          </a:p>
          <a:p>
            <a:pPr>
              <a:spcBef>
                <a:spcPts val="0"/>
              </a:spcBef>
            </a:pPr>
            <a:r>
              <a:rPr lang="ru-RU" altLang="ru-RU" sz="1500" dirty="0">
                <a:solidFill>
                  <a:srgbClr val="000000"/>
                </a:solidFill>
                <a:latin typeface="+mn-lt"/>
                <a:ea typeface="Calibri" panose="020F0502020204030204" pitchFamily="34" charset="0"/>
                <a:cs typeface="Times New Roman" panose="02020603050405020304" pitchFamily="18" charset="0"/>
              </a:rPr>
              <a:t>«Корпоративные информационные системы»</a:t>
            </a:r>
          </a:p>
          <a:p>
            <a:pPr>
              <a:spcBef>
                <a:spcPts val="0"/>
              </a:spcBef>
            </a:pPr>
            <a:r>
              <a:rPr lang="ru-RU" altLang="ru-RU" sz="1500" dirty="0">
                <a:solidFill>
                  <a:srgbClr val="000000"/>
                </a:solidFill>
                <a:latin typeface="+mn-lt"/>
                <a:ea typeface="Calibri" panose="020F0502020204030204" pitchFamily="34" charset="0"/>
                <a:cs typeface="Times New Roman" panose="02020603050405020304" pitchFamily="18" charset="0"/>
              </a:rPr>
              <a:t>«Автоматизация прикладных экономических процессов» </a:t>
            </a:r>
          </a:p>
          <a:p>
            <a:pPr>
              <a:spcBef>
                <a:spcPts val="0"/>
              </a:spcBef>
            </a:pPr>
            <a:r>
              <a:rPr lang="ru-RU" altLang="ru-RU" sz="1500" dirty="0">
                <a:solidFill>
                  <a:srgbClr val="000000"/>
                </a:solidFill>
                <a:latin typeface="+mn-lt"/>
                <a:ea typeface="Calibri" panose="020F0502020204030204" pitchFamily="34" charset="0"/>
                <a:cs typeface="Times New Roman" panose="02020603050405020304" pitchFamily="18" charset="0"/>
              </a:rPr>
              <a:t>«Информационные системы и технологии»</a:t>
            </a:r>
          </a:p>
          <a:p>
            <a:pPr marL="101600" indent="0">
              <a:spcBef>
                <a:spcPts val="0"/>
              </a:spcBef>
              <a:buNone/>
            </a:pPr>
            <a:r>
              <a:rPr lang="ru-RU" altLang="ru-RU" sz="1500" dirty="0">
                <a:solidFill>
                  <a:srgbClr val="000000"/>
                </a:solidFill>
                <a:latin typeface="+mn-lt"/>
                <a:ea typeface="Calibri" panose="020F0502020204030204" pitchFamily="34" charset="0"/>
                <a:cs typeface="Times New Roman" panose="02020603050405020304" pitchFamily="18" charset="0"/>
              </a:rPr>
              <a:t>Преподаватели </a:t>
            </a:r>
            <a:r>
              <a:rPr lang="ru-RU" altLang="ru-RU" sz="1500" dirty="0" err="1">
                <a:solidFill>
                  <a:srgbClr val="000000"/>
                </a:solidFill>
                <a:latin typeface="+mn-lt"/>
                <a:ea typeface="Calibri" panose="020F0502020204030204" pitchFamily="34" charset="0"/>
                <a:cs typeface="Times New Roman" panose="02020603050405020304" pitchFamily="18" charset="0"/>
              </a:rPr>
              <a:t>к.э.н</a:t>
            </a:r>
            <a:r>
              <a:rPr lang="ru-RU" altLang="ru-RU" sz="1500">
                <a:solidFill>
                  <a:srgbClr val="000000"/>
                </a:solidFill>
                <a:latin typeface="+mn-lt"/>
                <a:ea typeface="Calibri" panose="020F0502020204030204" pitchFamily="34" charset="0"/>
                <a:cs typeface="Times New Roman" panose="02020603050405020304" pitchFamily="18" charset="0"/>
              </a:rPr>
              <a:t>, доцент  </a:t>
            </a:r>
            <a:r>
              <a:rPr lang="ru-RU" altLang="ru-RU" sz="1500" dirty="0" err="1">
                <a:solidFill>
                  <a:srgbClr val="000000"/>
                </a:solidFill>
                <a:latin typeface="+mn-lt"/>
                <a:ea typeface="Calibri" panose="020F0502020204030204" pitchFamily="34" charset="0"/>
                <a:cs typeface="Times New Roman" panose="02020603050405020304" pitchFamily="18" charset="0"/>
              </a:rPr>
              <a:t>Кортенко</a:t>
            </a:r>
            <a:r>
              <a:rPr lang="ru-RU" altLang="ru-RU" sz="1500" dirty="0">
                <a:solidFill>
                  <a:srgbClr val="000000"/>
                </a:solidFill>
                <a:latin typeface="+mn-lt"/>
                <a:ea typeface="Calibri" panose="020F0502020204030204" pitchFamily="34" charset="0"/>
                <a:cs typeface="Times New Roman" panose="02020603050405020304" pitchFamily="18" charset="0"/>
              </a:rPr>
              <a:t> Л.В., ст. преподаватель </a:t>
            </a:r>
            <a:r>
              <a:rPr lang="ru-RU" altLang="ru-RU" sz="1500" dirty="0" err="1">
                <a:solidFill>
                  <a:srgbClr val="000000"/>
                </a:solidFill>
                <a:latin typeface="+mn-lt"/>
                <a:ea typeface="Calibri" panose="020F0502020204030204" pitchFamily="34" charset="0"/>
                <a:cs typeface="Times New Roman" panose="02020603050405020304" pitchFamily="18" charset="0"/>
              </a:rPr>
              <a:t>Паенова</a:t>
            </a:r>
            <a:r>
              <a:rPr lang="ru-RU" altLang="ru-RU" sz="1500" dirty="0">
                <a:solidFill>
                  <a:srgbClr val="000000"/>
                </a:solidFill>
                <a:latin typeface="+mn-lt"/>
                <a:ea typeface="Calibri" panose="020F0502020204030204" pitchFamily="34" charset="0"/>
                <a:cs typeface="Times New Roman" panose="02020603050405020304" pitchFamily="18" charset="0"/>
              </a:rPr>
              <a:t> М.В.</a:t>
            </a:r>
          </a:p>
          <a:p>
            <a:pPr marL="101600" indent="0">
              <a:spcBef>
                <a:spcPts val="0"/>
              </a:spcBef>
              <a:buNone/>
            </a:pPr>
            <a:endParaRPr lang="ru-RU" altLang="ru-RU" sz="1500" dirty="0">
              <a:solidFill>
                <a:srgbClr val="000000"/>
              </a:solidFill>
              <a:latin typeface="+mn-lt"/>
              <a:ea typeface="Calibri" panose="020F0502020204030204" pitchFamily="34" charset="0"/>
              <a:cs typeface="Times New Roman" panose="02020603050405020304" pitchFamily="18" charset="0"/>
            </a:endParaRPr>
          </a:p>
          <a:p>
            <a:pPr marL="101600" indent="0">
              <a:spcBef>
                <a:spcPts val="0"/>
              </a:spcBef>
              <a:buNone/>
            </a:pPr>
            <a:r>
              <a:rPr lang="ru-RU" altLang="ru-RU" sz="1500" dirty="0">
                <a:solidFill>
                  <a:srgbClr val="000000"/>
                </a:solidFill>
                <a:latin typeface="+mn-lt"/>
                <a:ea typeface="Calibri" panose="020F0502020204030204" pitchFamily="34" charset="0"/>
                <a:cs typeface="Times New Roman" panose="02020603050405020304" pitchFamily="18" charset="0"/>
              </a:rPr>
              <a:t>Мастер классы по «1С:</a:t>
            </a:r>
            <a:r>
              <a:rPr lang="en-US" altLang="ru-RU" sz="1500" dirty="0">
                <a:solidFill>
                  <a:srgbClr val="000000"/>
                </a:solidFill>
                <a:latin typeface="+mn-lt"/>
                <a:ea typeface="Calibri" panose="020F0502020204030204" pitchFamily="34" charset="0"/>
                <a:cs typeface="Times New Roman" panose="02020603050405020304" pitchFamily="18" charset="0"/>
              </a:rPr>
              <a:t>ERP</a:t>
            </a:r>
            <a:r>
              <a:rPr lang="ru-RU" altLang="ru-RU" sz="1500" dirty="0">
                <a:solidFill>
                  <a:srgbClr val="000000"/>
                </a:solidFill>
                <a:latin typeface="+mn-lt"/>
                <a:ea typeface="Calibri" panose="020F0502020204030204" pitchFamily="34" charset="0"/>
                <a:cs typeface="Times New Roman" panose="02020603050405020304" pitchFamily="18" charset="0"/>
              </a:rPr>
              <a:t>» вел партнер  ООО «Активная логика» Д. Ситников </a:t>
            </a:r>
          </a:p>
          <a:p>
            <a:pPr marL="101600" indent="0">
              <a:spcBef>
                <a:spcPts val="0"/>
              </a:spcBef>
              <a:buNone/>
            </a:pPr>
            <a:r>
              <a:rPr lang="ru-RU" altLang="ru-RU" sz="1500" dirty="0">
                <a:solidFill>
                  <a:srgbClr val="000000"/>
                </a:solidFill>
                <a:latin typeface="+mn-lt"/>
                <a:ea typeface="Calibri" panose="020F0502020204030204" pitchFamily="34" charset="0"/>
                <a:cs typeface="Times New Roman" panose="02020603050405020304" pitchFamily="18" charset="0"/>
              </a:rPr>
              <a:t>С февраля курс «Бизнес- процессы в 1С:</a:t>
            </a:r>
            <a:r>
              <a:rPr lang="en-US" altLang="ru-RU" sz="1500" dirty="0">
                <a:solidFill>
                  <a:srgbClr val="000000"/>
                </a:solidFill>
                <a:latin typeface="+mn-lt"/>
                <a:ea typeface="Calibri" panose="020F0502020204030204" pitchFamily="34" charset="0"/>
                <a:cs typeface="Times New Roman" panose="02020603050405020304" pitchFamily="18" charset="0"/>
              </a:rPr>
              <a:t>ERP</a:t>
            </a:r>
            <a:r>
              <a:rPr lang="ru-RU" altLang="ru-RU" sz="1500" dirty="0">
                <a:solidFill>
                  <a:srgbClr val="000000"/>
                </a:solidFill>
                <a:latin typeface="+mn-lt"/>
                <a:ea typeface="Calibri" panose="020F0502020204030204" pitchFamily="34" charset="0"/>
                <a:cs typeface="Times New Roman" panose="02020603050405020304" pitchFamily="18" charset="0"/>
              </a:rPr>
              <a:t>» будет читать партнер 1С «Первый Бит-Екатеринбург», Светлана Иванова; </a:t>
            </a:r>
          </a:p>
          <a:p>
            <a:pPr marL="101600" indent="0">
              <a:spcBef>
                <a:spcPts val="0"/>
              </a:spcBef>
              <a:buNone/>
            </a:pPr>
            <a:r>
              <a:rPr lang="ru-RU" altLang="ru-RU" sz="1500" dirty="0">
                <a:solidFill>
                  <a:srgbClr val="000000"/>
                </a:solidFill>
                <a:latin typeface="+mn-lt"/>
                <a:ea typeface="Calibri" panose="020F0502020204030204" pitchFamily="34" charset="0"/>
                <a:cs typeface="Times New Roman" panose="02020603050405020304" pitchFamily="18" charset="0"/>
              </a:rPr>
              <a:t>Практика студентов проходит у партнеров «Первый Бит- Екатеринбург», ООО «</a:t>
            </a:r>
            <a:r>
              <a:rPr lang="ru-RU" altLang="ru-RU" sz="1500" dirty="0" err="1">
                <a:solidFill>
                  <a:srgbClr val="000000"/>
                </a:solidFill>
                <a:latin typeface="+mn-lt"/>
                <a:ea typeface="Calibri" panose="020F0502020204030204" pitchFamily="34" charset="0"/>
                <a:cs typeface="Times New Roman" panose="02020603050405020304" pitchFamily="18" charset="0"/>
              </a:rPr>
              <a:t>Эрикос</a:t>
            </a:r>
            <a:r>
              <a:rPr lang="ru-RU" altLang="ru-RU" sz="1500" dirty="0">
                <a:solidFill>
                  <a:srgbClr val="000000"/>
                </a:solidFill>
                <a:latin typeface="+mn-lt"/>
                <a:ea typeface="Calibri" panose="020F0502020204030204" pitchFamily="34" charset="0"/>
                <a:cs typeface="Times New Roman" panose="02020603050405020304" pitchFamily="18" charset="0"/>
              </a:rPr>
              <a:t>», ООО «</a:t>
            </a:r>
            <a:r>
              <a:rPr lang="ru-RU" altLang="ru-RU" sz="1500" dirty="0" err="1">
                <a:solidFill>
                  <a:srgbClr val="000000"/>
                </a:solidFill>
                <a:latin typeface="+mn-lt"/>
                <a:ea typeface="Calibri" panose="020F0502020204030204" pitchFamily="34" charset="0"/>
                <a:cs typeface="Times New Roman" panose="02020603050405020304" pitchFamily="18" charset="0"/>
              </a:rPr>
              <a:t>Прайм</a:t>
            </a:r>
            <a:r>
              <a:rPr lang="ru-RU" altLang="ru-RU" sz="1500" dirty="0">
                <a:solidFill>
                  <a:srgbClr val="000000"/>
                </a:solidFill>
                <a:latin typeface="+mn-lt"/>
                <a:ea typeface="Calibri" panose="020F0502020204030204" pitchFamily="34" charset="0"/>
                <a:cs typeface="Times New Roman" panose="02020603050405020304" pitchFamily="18" charset="0"/>
              </a:rPr>
              <a:t>-регион», Арча- сервис.</a:t>
            </a:r>
            <a:endParaRPr lang="ru-RU" altLang="ru-RU" sz="1500" dirty="0">
              <a:latin typeface="+mn-lt"/>
              <a:ea typeface="Calibri" panose="020F0502020204030204" pitchFamily="34" charset="0"/>
              <a:cs typeface="Times New Roman" panose="02020603050405020304" pitchFamily="18" charset="0"/>
            </a:endParaRPr>
          </a:p>
          <a:p>
            <a:pPr marL="101600" indent="0">
              <a:spcBef>
                <a:spcPts val="0"/>
              </a:spcBef>
              <a:buNone/>
            </a:pPr>
            <a:r>
              <a:rPr lang="ru-RU" altLang="ru-RU" sz="1500" b="1" dirty="0">
                <a:solidFill>
                  <a:srgbClr val="000000"/>
                </a:solidFill>
                <a:latin typeface="+mn-lt"/>
                <a:ea typeface="Calibri" panose="020F0502020204030204" pitchFamily="34" charset="0"/>
                <a:cs typeface="Times New Roman" panose="02020603050405020304" pitchFamily="18" charset="0"/>
              </a:rPr>
              <a:t>Магистратура</a:t>
            </a:r>
          </a:p>
          <a:p>
            <a:pPr>
              <a:spcBef>
                <a:spcPts val="0"/>
              </a:spcBef>
            </a:pPr>
            <a:r>
              <a:rPr lang="ru-RU" altLang="ru-RU" sz="1500" dirty="0">
                <a:solidFill>
                  <a:srgbClr val="000000"/>
                </a:solidFill>
                <a:latin typeface="+mn-lt"/>
                <a:ea typeface="Calibri" panose="020F0502020204030204" pitchFamily="34" charset="0"/>
                <a:cs typeface="Times New Roman" panose="02020603050405020304" pitchFamily="18" charset="0"/>
              </a:rPr>
              <a:t>«Корпоративные информационные системы», модуль «Архитектура 1С:</a:t>
            </a:r>
            <a:r>
              <a:rPr lang="en-US" altLang="ru-RU" sz="1500" dirty="0">
                <a:solidFill>
                  <a:srgbClr val="000000"/>
                </a:solidFill>
                <a:latin typeface="+mn-lt"/>
                <a:ea typeface="Calibri" panose="020F0502020204030204" pitchFamily="34" charset="0"/>
                <a:cs typeface="Times New Roman" panose="02020603050405020304" pitchFamily="18" charset="0"/>
              </a:rPr>
              <a:t>ERP</a:t>
            </a:r>
            <a:r>
              <a:rPr lang="ru-RU" altLang="ru-RU" sz="1500" dirty="0">
                <a:solidFill>
                  <a:srgbClr val="000000"/>
                </a:solidFill>
                <a:latin typeface="+mn-lt"/>
                <a:ea typeface="Calibri" panose="020F0502020204030204" pitchFamily="34" charset="0"/>
                <a:cs typeface="Times New Roman" panose="02020603050405020304" pitchFamily="18" charset="0"/>
              </a:rPr>
              <a:t>» -30 чел., читал партнер 1С «</a:t>
            </a:r>
            <a:r>
              <a:rPr lang="ru-RU" altLang="ru-RU" sz="1500" dirty="0" err="1">
                <a:solidFill>
                  <a:srgbClr val="000000"/>
                </a:solidFill>
                <a:latin typeface="+mn-lt"/>
                <a:ea typeface="Calibri" panose="020F0502020204030204" pitchFamily="34" charset="0"/>
                <a:cs typeface="Times New Roman" panose="02020603050405020304" pitchFamily="18" charset="0"/>
              </a:rPr>
              <a:t>Геософт</a:t>
            </a:r>
            <a:r>
              <a:rPr lang="ru-RU" altLang="ru-RU" sz="1500" dirty="0">
                <a:solidFill>
                  <a:srgbClr val="000000"/>
                </a:solidFill>
                <a:latin typeface="+mn-lt"/>
                <a:ea typeface="Calibri" panose="020F0502020204030204" pitchFamily="34" charset="0"/>
                <a:cs typeface="Times New Roman" panose="02020603050405020304" pitchFamily="18" charset="0"/>
              </a:rPr>
              <a:t> </a:t>
            </a:r>
            <a:r>
              <a:rPr lang="ru-RU" altLang="ru-RU" sz="1500" dirty="0" err="1">
                <a:solidFill>
                  <a:srgbClr val="000000"/>
                </a:solidFill>
                <a:latin typeface="+mn-lt"/>
                <a:ea typeface="Calibri" panose="020F0502020204030204" pitchFamily="34" charset="0"/>
                <a:cs typeface="Times New Roman" panose="02020603050405020304" pitchFamily="18" charset="0"/>
              </a:rPr>
              <a:t>Консалт</a:t>
            </a:r>
            <a:r>
              <a:rPr lang="ru-RU" altLang="ru-RU" sz="1500" dirty="0">
                <a:solidFill>
                  <a:srgbClr val="000000"/>
                </a:solidFill>
                <a:latin typeface="+mn-lt"/>
                <a:ea typeface="Calibri" panose="020F0502020204030204" pitchFamily="34" charset="0"/>
                <a:cs typeface="Times New Roman" panose="02020603050405020304" pitchFamily="18" charset="0"/>
              </a:rPr>
              <a:t>»</a:t>
            </a:r>
          </a:p>
          <a:p>
            <a:endParaRPr lang="ru-RU" dirty="0"/>
          </a:p>
        </p:txBody>
      </p:sp>
      <p:sp>
        <p:nvSpPr>
          <p:cNvPr id="4" name="Google Shape;166;p7">
            <a:extLst>
              <a:ext uri="{FF2B5EF4-FFF2-40B4-BE49-F238E27FC236}">
                <a16:creationId xmlns:a16="http://schemas.microsoft.com/office/drawing/2014/main" id="{A64DFDA9-1082-9161-C4B2-B1266CCDFDDE}"/>
              </a:ext>
            </a:extLst>
          </p:cNvPr>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5" name="Google Shape;167;p7">
            <a:extLst>
              <a:ext uri="{FF2B5EF4-FFF2-40B4-BE49-F238E27FC236}">
                <a16:creationId xmlns:a16="http://schemas.microsoft.com/office/drawing/2014/main" id="{B1C521DC-F25F-1D3E-7385-0A4DE7D34372}"/>
              </a:ext>
            </a:extLst>
          </p:cNvPr>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Tree>
    <p:extLst>
      <p:ext uri="{BB962C8B-B14F-4D97-AF65-F5344CB8AC3E}">
        <p14:creationId xmlns:p14="http://schemas.microsoft.com/office/powerpoint/2010/main" val="2211622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0000" y="371073"/>
            <a:ext cx="6886188" cy="307777"/>
          </a:xfrm>
        </p:spPr>
        <p:txBody>
          <a:bodyPr/>
          <a:lstStyle/>
          <a:p>
            <a:r>
              <a:rPr lang="ru-RU" sz="2000" dirty="0"/>
              <a:t>Уральский государственный горный университет</a:t>
            </a:r>
          </a:p>
        </p:txBody>
      </p:sp>
      <p:sp>
        <p:nvSpPr>
          <p:cNvPr id="4" name="Прямоугольник 3"/>
          <p:cNvSpPr/>
          <p:nvPr/>
        </p:nvSpPr>
        <p:spPr>
          <a:xfrm>
            <a:off x="452063" y="1190571"/>
            <a:ext cx="6447034" cy="3908762"/>
          </a:xfrm>
          <a:prstGeom prst="rect">
            <a:avLst/>
          </a:prstGeom>
        </p:spPr>
        <p:txBody>
          <a:bodyPr wrap="square">
            <a:spAutoFit/>
          </a:bodyPr>
          <a:lstStyle/>
          <a:p>
            <a:pPr marL="101600"/>
            <a:r>
              <a:rPr lang="ru-RU" altLang="ru-RU" sz="1600" b="1" dirty="0" err="1">
                <a:solidFill>
                  <a:schemeClr val="tx1"/>
                </a:solidFill>
                <a:latin typeface="+mn-lt"/>
                <a:cs typeface="Times New Roman" panose="02020603050405020304" pitchFamily="18" charset="0"/>
              </a:rPr>
              <a:t>Бакалавриат</a:t>
            </a:r>
            <a:r>
              <a:rPr lang="ru-RU" altLang="ru-RU" sz="1600" dirty="0">
                <a:solidFill>
                  <a:schemeClr val="tx1"/>
                </a:solidFill>
                <a:latin typeface="+mn-lt"/>
                <a:cs typeface="Times New Roman" panose="02020603050405020304" pitchFamily="18" charset="0"/>
              </a:rPr>
              <a:t> – 75 человек</a:t>
            </a:r>
          </a:p>
          <a:p>
            <a:pPr marL="101600"/>
            <a:r>
              <a:rPr lang="ru-RU" altLang="ru-RU" sz="1600" dirty="0">
                <a:solidFill>
                  <a:schemeClr val="tx1"/>
                </a:solidFill>
                <a:latin typeface="+mn-lt"/>
                <a:cs typeface="Times New Roman" panose="02020603050405020304" pitchFamily="18" charset="0"/>
              </a:rPr>
              <a:t>дисциплина «Управление бизнес процессами», на базе 1С:</a:t>
            </a:r>
            <a:r>
              <a:rPr lang="en-US" altLang="ru-RU" sz="1600" dirty="0">
                <a:solidFill>
                  <a:schemeClr val="tx1"/>
                </a:solidFill>
                <a:latin typeface="+mn-lt"/>
                <a:cs typeface="Times New Roman" panose="02020603050405020304" pitchFamily="18" charset="0"/>
              </a:rPr>
              <a:t>ERP</a:t>
            </a:r>
            <a:endParaRPr lang="ru-RU" altLang="ru-RU" sz="1600" dirty="0">
              <a:solidFill>
                <a:schemeClr val="tx1"/>
              </a:solidFill>
              <a:latin typeface="+mn-lt"/>
              <a:cs typeface="Times New Roman" panose="02020603050405020304" pitchFamily="18" charset="0"/>
            </a:endParaRPr>
          </a:p>
          <a:p>
            <a:pPr marL="101600"/>
            <a:endParaRPr lang="ru-RU" altLang="ru-RU" sz="1600" dirty="0">
              <a:solidFill>
                <a:schemeClr val="tx1"/>
              </a:solidFill>
              <a:latin typeface="+mn-lt"/>
              <a:cs typeface="Times New Roman" panose="02020603050405020304" pitchFamily="18" charset="0"/>
            </a:endParaRPr>
          </a:p>
          <a:p>
            <a:pPr marL="101600"/>
            <a:r>
              <a:rPr lang="ru-RU" altLang="ru-RU" sz="1600" b="1" dirty="0">
                <a:solidFill>
                  <a:schemeClr val="tx1"/>
                </a:solidFill>
                <a:latin typeface="+mn-lt"/>
                <a:cs typeface="Times New Roman" panose="02020603050405020304" pitchFamily="18" charset="0"/>
              </a:rPr>
              <a:t>Цифровая кафедра – 100 чел, запуск  с марта  2023г</a:t>
            </a:r>
            <a:endParaRPr lang="ru-RU" altLang="ru-RU" sz="1600" dirty="0">
              <a:solidFill>
                <a:schemeClr val="tx1"/>
              </a:solidFill>
              <a:latin typeface="+mn-lt"/>
              <a:cs typeface="Times New Roman" panose="02020603050405020304" pitchFamily="18" charset="0"/>
            </a:endParaRPr>
          </a:p>
          <a:p>
            <a:pPr marL="101600"/>
            <a:r>
              <a:rPr lang="ru-RU" altLang="ru-RU" sz="1600" dirty="0">
                <a:solidFill>
                  <a:schemeClr val="tx1"/>
                </a:solidFill>
                <a:latin typeface="+mn-lt"/>
                <a:cs typeface="Times New Roman" panose="02020603050405020304" pitchFamily="18" charset="0"/>
              </a:rPr>
              <a:t>Для непрофильных специальностей – 1С- администрирование:</a:t>
            </a:r>
          </a:p>
          <a:p>
            <a:pPr marL="285750" indent="-285750">
              <a:buFont typeface="Arial" panose="020B0604020202020204" pitchFamily="34" charset="0"/>
              <a:buChar char="•"/>
            </a:pPr>
            <a:r>
              <a:rPr lang="ru-RU" altLang="ru-RU" sz="1600" dirty="0">
                <a:solidFill>
                  <a:schemeClr val="tx1"/>
                </a:solidFill>
                <a:latin typeface="+mn-lt"/>
                <a:cs typeface="Times New Roman" panose="02020603050405020304" pitchFamily="18" charset="0"/>
              </a:rPr>
              <a:t>«Знакомство с платформой 1С:Предприятие»</a:t>
            </a:r>
          </a:p>
          <a:p>
            <a:pPr marL="285750" indent="-285750">
              <a:buFont typeface="Arial" panose="020B0604020202020204" pitchFamily="34" charset="0"/>
              <a:buChar char="•"/>
            </a:pPr>
            <a:r>
              <a:rPr lang="ru-RU" altLang="ru-RU" sz="1600" dirty="0">
                <a:solidFill>
                  <a:schemeClr val="tx1"/>
                </a:solidFill>
                <a:latin typeface="+mn-lt"/>
                <a:cs typeface="Times New Roman" panose="02020603050405020304" pitchFamily="18" charset="0"/>
              </a:rPr>
              <a:t>«1С:Бухгалтерия»</a:t>
            </a:r>
          </a:p>
          <a:p>
            <a:pPr marL="285750" indent="-285750">
              <a:buFont typeface="Arial" panose="020B0604020202020204" pitchFamily="34" charset="0"/>
              <a:buChar char="•"/>
            </a:pPr>
            <a:r>
              <a:rPr lang="ru-RU" altLang="ru-RU" sz="1600" dirty="0">
                <a:solidFill>
                  <a:schemeClr val="tx1"/>
                </a:solidFill>
                <a:latin typeface="+mn-lt"/>
                <a:cs typeface="Times New Roman" panose="02020603050405020304" pitchFamily="18" charset="0"/>
              </a:rPr>
              <a:t>«1С:Зарплата и управление персоналом»</a:t>
            </a:r>
          </a:p>
          <a:p>
            <a:pPr marL="285750" indent="-285750">
              <a:buFont typeface="Arial" panose="020B0604020202020204" pitchFamily="34" charset="0"/>
              <a:buChar char="•"/>
            </a:pPr>
            <a:r>
              <a:rPr lang="ru-RU" altLang="ru-RU" sz="1600" dirty="0">
                <a:solidFill>
                  <a:schemeClr val="tx1"/>
                </a:solidFill>
                <a:latin typeface="+mn-lt"/>
                <a:cs typeface="Times New Roman" panose="02020603050405020304" pitchFamily="18" charset="0"/>
              </a:rPr>
              <a:t> «1С:Управление торговлей»</a:t>
            </a:r>
          </a:p>
          <a:p>
            <a:pPr marL="285750" indent="-285750">
              <a:buFont typeface="Arial" panose="020B0604020202020204" pitchFamily="34" charset="0"/>
              <a:buChar char="•"/>
            </a:pPr>
            <a:endParaRPr lang="ru-RU" altLang="ru-RU" sz="1600" dirty="0">
              <a:solidFill>
                <a:schemeClr val="tx1"/>
              </a:solidFill>
              <a:latin typeface="+mn-lt"/>
              <a:cs typeface="Times New Roman" panose="02020603050405020304" pitchFamily="18" charset="0"/>
            </a:endParaRPr>
          </a:p>
          <a:p>
            <a:r>
              <a:rPr lang="ru-RU" altLang="ru-RU" sz="1600" dirty="0">
                <a:solidFill>
                  <a:schemeClr val="tx1"/>
                </a:solidFill>
                <a:latin typeface="+mn-lt"/>
                <a:cs typeface="Times New Roman" panose="02020603050405020304" pitchFamily="18" charset="0"/>
              </a:rPr>
              <a:t>Для профильных специальностей:</a:t>
            </a:r>
          </a:p>
          <a:p>
            <a:pPr marL="285750" indent="-285750">
              <a:buFont typeface="Arial" panose="020B0604020202020204" pitchFamily="34" charset="0"/>
              <a:buChar char="•"/>
            </a:pPr>
            <a:r>
              <a:rPr lang="ru-RU" altLang="ru-RU" sz="1600" dirty="0">
                <a:solidFill>
                  <a:schemeClr val="tx1"/>
                </a:solidFill>
                <a:latin typeface="+mn-lt"/>
                <a:cs typeface="Times New Roman" panose="02020603050405020304" pitchFamily="18" charset="0"/>
              </a:rPr>
              <a:t>Программирование в системе 1С</a:t>
            </a:r>
          </a:p>
          <a:p>
            <a:endParaRPr lang="ru-RU" altLang="ru-RU" dirty="0">
              <a:solidFill>
                <a:schemeClr val="tx1"/>
              </a:solidFill>
              <a:cs typeface="Times New Roman" panose="02020603050405020304" pitchFamily="18" charset="0"/>
            </a:endParaRPr>
          </a:p>
          <a:p>
            <a:pPr marL="285750" indent="-285750">
              <a:buFont typeface="Arial" panose="020B0604020202020204" pitchFamily="34" charset="0"/>
              <a:buChar char="•"/>
            </a:pPr>
            <a:endParaRPr lang="ru-RU" altLang="ru-RU" dirty="0">
              <a:solidFill>
                <a:schemeClr val="tx1"/>
              </a:solidFill>
              <a:cs typeface="Times New Roman" panose="02020603050405020304" pitchFamily="18" charset="0"/>
            </a:endParaRPr>
          </a:p>
          <a:p>
            <a:pPr marL="101600"/>
            <a:endParaRPr lang="ru-RU" altLang="ru-RU" b="1" dirty="0">
              <a:latin typeface="Times New Roman" panose="02020603050405020304" pitchFamily="18" charset="0"/>
              <a:cs typeface="Times New Roman" panose="02020603050405020304" pitchFamily="18" charset="0"/>
            </a:endParaRPr>
          </a:p>
          <a:p>
            <a:pPr marL="101600"/>
            <a:endParaRPr lang="ru-RU" altLang="ru-RU" dirty="0">
              <a:latin typeface="Times New Roman" panose="02020603050405020304" pitchFamily="18" charset="0"/>
              <a:cs typeface="Times New Roman" panose="02020603050405020304" pitchFamily="18" charset="0"/>
            </a:endParaRPr>
          </a:p>
        </p:txBody>
      </p:sp>
      <p:sp>
        <p:nvSpPr>
          <p:cNvPr id="3" name="Google Shape;166;p7">
            <a:extLst>
              <a:ext uri="{FF2B5EF4-FFF2-40B4-BE49-F238E27FC236}">
                <a16:creationId xmlns:a16="http://schemas.microsoft.com/office/drawing/2014/main" id="{64512E5C-E7B3-872E-9EF8-3FE9EC01C1D3}"/>
              </a:ext>
            </a:extLst>
          </p:cNvPr>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5" name="Google Shape;167;p7">
            <a:extLst>
              <a:ext uri="{FF2B5EF4-FFF2-40B4-BE49-F238E27FC236}">
                <a16:creationId xmlns:a16="http://schemas.microsoft.com/office/drawing/2014/main" id="{8C33D8B1-5A7F-D533-39F7-EC5B06F06CEB}"/>
              </a:ext>
            </a:extLst>
          </p:cNvPr>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Tree>
    <p:extLst>
      <p:ext uri="{BB962C8B-B14F-4D97-AF65-F5344CB8AC3E}">
        <p14:creationId xmlns:p14="http://schemas.microsoft.com/office/powerpoint/2010/main" val="1847501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20000" y="216892"/>
            <a:ext cx="6913175" cy="615553"/>
          </a:xfrm>
        </p:spPr>
        <p:txBody>
          <a:bodyPr/>
          <a:lstStyle/>
          <a:p>
            <a:r>
              <a:rPr lang="ru-RU" sz="2000" dirty="0" err="1"/>
              <a:t>Новоуральский</a:t>
            </a:r>
            <a:r>
              <a:rPr lang="ru-RU" sz="2000" dirty="0"/>
              <a:t> технологический институт-</a:t>
            </a:r>
            <a:br>
              <a:rPr lang="ru-RU" sz="2000" dirty="0"/>
            </a:br>
            <a:r>
              <a:rPr lang="ru-RU" sz="2000" dirty="0"/>
              <a:t>филиал НИЯУ МИФИ</a:t>
            </a:r>
          </a:p>
        </p:txBody>
      </p:sp>
      <p:sp>
        <p:nvSpPr>
          <p:cNvPr id="3" name="Текст 2"/>
          <p:cNvSpPr>
            <a:spLocks noGrp="1"/>
          </p:cNvSpPr>
          <p:nvPr>
            <p:ph type="body" idx="1"/>
          </p:nvPr>
        </p:nvSpPr>
        <p:spPr/>
        <p:txBody>
          <a:bodyPr/>
          <a:lstStyle/>
          <a:p>
            <a:pPr>
              <a:lnSpc>
                <a:spcPct val="115000"/>
              </a:lnSpc>
            </a:pPr>
            <a:r>
              <a:rPr lang="ru-RU" altLang="ru-RU" sz="1800" dirty="0">
                <a:solidFill>
                  <a:srgbClr val="000000"/>
                </a:solidFill>
                <a:latin typeface="+mn-lt"/>
                <a:cs typeface="Calibri" panose="020F0502020204030204" pitchFamily="34" charset="0"/>
              </a:rPr>
              <a:t>с 2022 уч. года преподавание дисциплин по 1С на специальности: «Информатика и вычислительная </a:t>
            </a:r>
            <a:r>
              <a:rPr lang="ru-RU" altLang="ru-RU" sz="1800" dirty="0">
                <a:solidFill>
                  <a:schemeClr val="tx1"/>
                </a:solidFill>
                <a:latin typeface="+mn-lt"/>
                <a:cs typeface="Calibri" panose="020F0502020204030204" pitchFamily="34" charset="0"/>
              </a:rPr>
              <a:t>техника», 3 и 4 курс</a:t>
            </a:r>
            <a:br>
              <a:rPr lang="ru-RU" altLang="ru-RU" sz="1800" dirty="0">
                <a:solidFill>
                  <a:srgbClr val="000000"/>
                </a:solidFill>
                <a:latin typeface="+mn-lt"/>
                <a:cs typeface="Calibri" panose="020F0502020204030204" pitchFamily="34" charset="0"/>
              </a:rPr>
            </a:br>
            <a:r>
              <a:rPr lang="ru-RU" altLang="ru-RU" sz="1800" dirty="0">
                <a:solidFill>
                  <a:srgbClr val="000000"/>
                </a:solidFill>
                <a:latin typeface="+mn-lt"/>
                <a:cs typeface="Calibri" panose="020F0502020204030204" pitchFamily="34" charset="0"/>
              </a:rPr>
              <a:t>дисциплина «Технологии программирования»- 8 чел.</a:t>
            </a:r>
            <a:br>
              <a:rPr lang="ru-RU" altLang="ru-RU" sz="1800" dirty="0">
                <a:solidFill>
                  <a:srgbClr val="000000"/>
                </a:solidFill>
                <a:latin typeface="+mn-lt"/>
                <a:cs typeface="Calibri" panose="020F0502020204030204" pitchFamily="34" charset="0"/>
              </a:rPr>
            </a:br>
            <a:r>
              <a:rPr lang="ru-RU" altLang="ru-RU" sz="1800" dirty="0">
                <a:solidFill>
                  <a:srgbClr val="000000"/>
                </a:solidFill>
                <a:latin typeface="+mn-lt"/>
                <a:cs typeface="Calibri" panose="020F0502020204030204" pitchFamily="34" charset="0"/>
              </a:rPr>
              <a:t>дисциплина «Проектирование АСОИУ»-9 чел.</a:t>
            </a:r>
          </a:p>
          <a:p>
            <a:pPr marL="101600" indent="0">
              <a:lnSpc>
                <a:spcPct val="115000"/>
              </a:lnSpc>
              <a:buNone/>
            </a:pPr>
            <a:r>
              <a:rPr lang="ru-RU" altLang="ru-RU" sz="1800" dirty="0">
                <a:latin typeface="+mn-lt"/>
              </a:rPr>
              <a:t>Практика у партнера 1С - Группа компаний «</a:t>
            </a:r>
            <a:r>
              <a:rPr lang="ru-RU" altLang="ru-RU" sz="1800" dirty="0" err="1">
                <a:latin typeface="+mn-lt"/>
              </a:rPr>
              <a:t>АиБ</a:t>
            </a:r>
            <a:r>
              <a:rPr lang="ru-RU" altLang="ru-RU" sz="1800" dirty="0">
                <a:latin typeface="+mn-lt"/>
              </a:rPr>
              <a:t>», г. Новоуральск.</a:t>
            </a:r>
            <a:endParaRPr lang="ru-RU" altLang="ru-RU" sz="1800" dirty="0">
              <a:solidFill>
                <a:srgbClr val="000000"/>
              </a:solidFill>
              <a:latin typeface="+mn-lt"/>
              <a:cs typeface="Calibri" panose="020F0502020204030204" pitchFamily="34" charset="0"/>
            </a:endParaRPr>
          </a:p>
        </p:txBody>
      </p:sp>
      <p:sp>
        <p:nvSpPr>
          <p:cNvPr id="4" name="Google Shape;166;p7">
            <a:extLst>
              <a:ext uri="{FF2B5EF4-FFF2-40B4-BE49-F238E27FC236}">
                <a16:creationId xmlns:a16="http://schemas.microsoft.com/office/drawing/2014/main" id="{9BE8ED6E-71D3-33EC-7F4B-B9EF86A053D9}"/>
              </a:ext>
            </a:extLst>
          </p:cNvPr>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5" name="Google Shape;167;p7">
            <a:extLst>
              <a:ext uri="{FF2B5EF4-FFF2-40B4-BE49-F238E27FC236}">
                <a16:creationId xmlns:a16="http://schemas.microsoft.com/office/drawing/2014/main" id="{027EBC47-5C89-E571-2107-2ED467E18EAC}"/>
              </a:ext>
            </a:extLst>
          </p:cNvPr>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Tree>
    <p:extLst>
      <p:ext uri="{BB962C8B-B14F-4D97-AF65-F5344CB8AC3E}">
        <p14:creationId xmlns:p14="http://schemas.microsoft.com/office/powerpoint/2010/main" val="1402797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2900" y="2041977"/>
            <a:ext cx="6886188" cy="1969770"/>
          </a:xfrm>
        </p:spPr>
        <p:txBody>
          <a:bodyPr/>
          <a:lstStyle/>
          <a:p>
            <a:r>
              <a:rPr lang="ru-RU" dirty="0"/>
              <a:t>По вопросам сотрудничества:</a:t>
            </a:r>
            <a:br>
              <a:rPr lang="en-US" dirty="0"/>
            </a:br>
            <a:br>
              <a:rPr lang="ru-RU" dirty="0"/>
            </a:br>
            <a:r>
              <a:rPr lang="ru-RU" sz="2000" dirty="0">
                <a:solidFill>
                  <a:schemeClr val="tx1"/>
                </a:solidFill>
              </a:rPr>
              <a:t>Магазова Резеда Рустамовна</a:t>
            </a:r>
            <a:br>
              <a:rPr lang="ru-RU" sz="2000" dirty="0">
                <a:solidFill>
                  <a:schemeClr val="tx1"/>
                </a:solidFill>
              </a:rPr>
            </a:br>
            <a:r>
              <a:rPr lang="ru-RU" sz="2000" dirty="0">
                <a:solidFill>
                  <a:schemeClr val="tx1"/>
                </a:solidFill>
              </a:rPr>
              <a:t>8-932-111-4825</a:t>
            </a:r>
            <a:br>
              <a:rPr lang="ru-RU" sz="2000" dirty="0">
                <a:solidFill>
                  <a:schemeClr val="tx1"/>
                </a:solidFill>
              </a:rPr>
            </a:br>
            <a:r>
              <a:rPr lang="en-US" sz="2000" dirty="0">
                <a:solidFill>
                  <a:schemeClr val="tx1"/>
                </a:solidFill>
              </a:rPr>
              <a:t>magr@1c.ru</a:t>
            </a:r>
            <a:br>
              <a:rPr lang="en-US" sz="2000" dirty="0">
                <a:solidFill>
                  <a:schemeClr val="tx1"/>
                </a:solidFill>
              </a:rPr>
            </a:br>
            <a:r>
              <a:rPr lang="en-US" sz="2000" dirty="0">
                <a:solidFill>
                  <a:schemeClr val="tx1"/>
                </a:solidFill>
              </a:rPr>
              <a:t>@</a:t>
            </a:r>
            <a:r>
              <a:rPr lang="en-US" sz="2000" dirty="0" err="1">
                <a:solidFill>
                  <a:schemeClr val="tx1"/>
                </a:solidFill>
              </a:rPr>
              <a:t>RezedaMagazova</a:t>
            </a:r>
            <a:endParaRPr lang="ru-RU" sz="2000" dirty="0">
              <a:solidFill>
                <a:schemeClr val="tx1"/>
              </a:solidFill>
            </a:endParaRPr>
          </a:p>
        </p:txBody>
      </p:sp>
      <p:pic>
        <p:nvPicPr>
          <p:cNvPr id="3"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07936"/>
            <a:ext cx="2717800" cy="283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166;p7">
            <a:extLst>
              <a:ext uri="{FF2B5EF4-FFF2-40B4-BE49-F238E27FC236}">
                <a16:creationId xmlns:a16="http://schemas.microsoft.com/office/drawing/2014/main" id="{438A06F3-EA8B-A058-EDD2-3E274269D29E}"/>
              </a:ext>
            </a:extLst>
          </p:cNvPr>
          <p:cNvSpPr txBox="1"/>
          <p:nvPr/>
        </p:nvSpPr>
        <p:spPr>
          <a:xfrm>
            <a:off x="250825" y="4751387"/>
            <a:ext cx="2160587" cy="15240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7F7F7F"/>
              </a:buClr>
              <a:buSzPts val="1000"/>
              <a:buFont typeface="Arial"/>
              <a:buNone/>
            </a:pPr>
            <a:r>
              <a:rPr lang="en-US" sz="1000" b="1" i="0" u="none">
                <a:solidFill>
                  <a:srgbClr val="7F7F7F"/>
                </a:solidFill>
                <a:latin typeface="Arial"/>
                <a:ea typeface="Arial"/>
                <a:cs typeface="Arial"/>
                <a:sym typeface="Arial"/>
              </a:rPr>
              <a:t>31 января – 01 февраля 2023 года </a:t>
            </a:r>
            <a:endParaRPr/>
          </a:p>
        </p:txBody>
      </p:sp>
      <p:sp>
        <p:nvSpPr>
          <p:cNvPr id="5" name="Google Shape;167;p7">
            <a:extLst>
              <a:ext uri="{FF2B5EF4-FFF2-40B4-BE49-F238E27FC236}">
                <a16:creationId xmlns:a16="http://schemas.microsoft.com/office/drawing/2014/main" id="{734D1AA3-9D78-8CFF-5333-834BD94F2DB3}"/>
              </a:ext>
            </a:extLst>
          </p:cNvPr>
          <p:cNvSpPr txBox="1"/>
          <p:nvPr/>
        </p:nvSpPr>
        <p:spPr>
          <a:xfrm>
            <a:off x="2411412" y="4660900"/>
            <a:ext cx="5905500" cy="26193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7F7F7F"/>
              </a:buClr>
              <a:buSzPts val="800"/>
              <a:buFont typeface="Arial"/>
              <a:buNone/>
            </a:pPr>
            <a:r>
              <a:rPr lang="en-US" sz="800" b="1" i="0" u="none">
                <a:solidFill>
                  <a:srgbClr val="7F7F7F"/>
                </a:solidFill>
                <a:latin typeface="Arial"/>
                <a:ea typeface="Arial"/>
                <a:cs typeface="Arial"/>
                <a:sym typeface="Arial"/>
              </a:rPr>
              <a:t>XXIII международная научно-практическая конференция</a:t>
            </a:r>
            <a:br>
              <a:rPr lang="en-US" sz="800" b="1" i="0" u="none">
                <a:solidFill>
                  <a:srgbClr val="7F7F7F"/>
                </a:solidFill>
                <a:latin typeface="Arial"/>
                <a:ea typeface="Arial"/>
                <a:cs typeface="Arial"/>
                <a:sym typeface="Arial"/>
              </a:rPr>
            </a:br>
            <a:r>
              <a:rPr lang="en-US" sz="900" b="1" i="0" u="none">
                <a:solidFill>
                  <a:srgbClr val="7F7F7F"/>
                </a:solidFill>
                <a:latin typeface="Arial"/>
                <a:ea typeface="Arial"/>
                <a:cs typeface="Arial"/>
                <a:sym typeface="Arial"/>
              </a:rPr>
              <a:t>НОВЫЕ ИНФОРМАЦИОННЫЕ ТЕХНОЛОГИИ В ОБРАЗОВАНИИ</a:t>
            </a:r>
            <a:r>
              <a:rPr lang="en-US" sz="800" b="1" i="0" u="none">
                <a:solidFill>
                  <a:srgbClr val="7F7F7F"/>
                </a:solidFill>
                <a:latin typeface="Arial"/>
                <a:ea typeface="Arial"/>
                <a:cs typeface="Arial"/>
                <a:sym typeface="Arial"/>
              </a:rPr>
              <a:t> </a:t>
            </a:r>
            <a:endParaRPr/>
          </a:p>
        </p:txBody>
      </p:sp>
    </p:spTree>
    <p:extLst>
      <p:ext uri="{BB962C8B-B14F-4D97-AF65-F5344CB8AC3E}">
        <p14:creationId xmlns:p14="http://schemas.microsoft.com/office/powerpoint/2010/main" val="3230147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
          <p:cNvSpPr txBox="1">
            <a:spLocks noGrp="1"/>
          </p:cNvSpPr>
          <p:nvPr>
            <p:ph type="ctrTitle"/>
          </p:nvPr>
        </p:nvSpPr>
        <p:spPr>
          <a:xfrm>
            <a:off x="971550" y="1800780"/>
            <a:ext cx="6135687" cy="369332"/>
          </a:xfrm>
          <a:prstGeom prst="rect">
            <a:avLst/>
          </a:prstGeom>
          <a:noFill/>
          <a:ln>
            <a:noFill/>
          </a:ln>
        </p:spPr>
        <p:txBody>
          <a:bodyPr spcFirstLastPara="1" wrap="square" lIns="54000" tIns="0" rIns="54000" bIns="0" anchor="b" anchorCtr="0">
            <a:spAutoFit/>
          </a:bodyPr>
          <a:lstStyle/>
          <a:p>
            <a:pPr marL="0" lvl="0" indent="0" algn="l" rtl="0">
              <a:lnSpc>
                <a:spcPct val="100000"/>
              </a:lnSpc>
              <a:spcBef>
                <a:spcPts val="0"/>
              </a:spcBef>
              <a:spcAft>
                <a:spcPts val="0"/>
              </a:spcAft>
              <a:buSzPts val="1800"/>
              <a:buNone/>
            </a:pPr>
            <a:r>
              <a:rPr lang="ru-RU" sz="2400" b="1" i="0" u="none" dirty="0">
                <a:solidFill>
                  <a:schemeClr val="dk1"/>
                </a:solidFill>
                <a:latin typeface="Arial"/>
                <a:ea typeface="Arial"/>
                <a:cs typeface="Arial"/>
                <a:sym typeface="Arial"/>
              </a:rPr>
              <a:t>Серегина Юлия Александровна</a:t>
            </a:r>
            <a:endParaRPr lang="ru-RU" dirty="0"/>
          </a:p>
        </p:txBody>
      </p:sp>
      <p:sp>
        <p:nvSpPr>
          <p:cNvPr id="123" name="Google Shape;123;p2"/>
          <p:cNvSpPr txBox="1"/>
          <p:nvPr/>
        </p:nvSpPr>
        <p:spPr>
          <a:xfrm>
            <a:off x="971550" y="3292475"/>
            <a:ext cx="7029450" cy="44608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600"/>
              <a:buFont typeface="Arial"/>
              <a:buNone/>
            </a:pPr>
            <a:r>
              <a:rPr lang="ru-RU" sz="1600" b="0" i="0" u="none" strike="noStrike" cap="none" dirty="0">
                <a:solidFill>
                  <a:schemeClr val="dk1"/>
                </a:solidFill>
                <a:latin typeface="Arial"/>
                <a:ea typeface="Arial"/>
                <a:cs typeface="Arial"/>
                <a:sym typeface="Arial"/>
              </a:rPr>
              <a:t>Менеджер по раб</a:t>
            </a:r>
            <a:r>
              <a:rPr lang="ru-RU" sz="1600" dirty="0">
                <a:solidFill>
                  <a:schemeClr val="dk1"/>
                </a:solidFill>
              </a:rPr>
              <a:t>о</a:t>
            </a:r>
            <a:r>
              <a:rPr lang="ru-RU" sz="1600" b="0" i="0" u="none" strike="noStrike" cap="none" dirty="0">
                <a:solidFill>
                  <a:schemeClr val="dk1"/>
                </a:solidFill>
                <a:latin typeface="Arial"/>
                <a:ea typeface="Arial"/>
                <a:cs typeface="Arial"/>
                <a:sym typeface="Arial"/>
              </a:rPr>
              <a:t>те с учебными заведениями компании 1С</a:t>
            </a:r>
            <a:endParaRPr dirty="0"/>
          </a:p>
        </p:txBody>
      </p:sp>
    </p:spTree>
    <p:extLst>
      <p:ext uri="{BB962C8B-B14F-4D97-AF65-F5344CB8AC3E}">
        <p14:creationId xmlns:p14="http://schemas.microsoft.com/office/powerpoint/2010/main" val="2244220509"/>
      </p:ext>
    </p:extLst>
  </p:cSld>
  <p:clrMapOvr>
    <a:masterClrMapping/>
  </p:clrMapOvr>
</p:sld>
</file>

<file path=ppt/theme/theme1.xml><?xml version="1.0" encoding="utf-8"?>
<a:theme xmlns:a="http://schemas.openxmlformats.org/drawingml/2006/main" name="4_Оформление по умолчанию">
  <a:themeElements>
    <a:clrScheme name="4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Оформление по умолчанию">
  <a:themeElements>
    <a:clrScheme name="4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Оформление по умолчанию">
  <a:themeElements>
    <a:clrScheme name="4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594</TotalTime>
  <Words>3220</Words>
  <Application>Microsoft Office PowerPoint</Application>
  <PresentationFormat>Произвольный</PresentationFormat>
  <Paragraphs>394</Paragraphs>
  <Slides>34</Slides>
  <Notes>31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3</vt:i4>
      </vt:variant>
      <vt:variant>
        <vt:lpstr>Заголовки слайдов</vt:lpstr>
      </vt:variant>
      <vt:variant>
        <vt:i4>34</vt:i4>
      </vt:variant>
    </vt:vector>
  </HeadingPairs>
  <TitlesOfParts>
    <vt:vector size="46" baseType="lpstr">
      <vt:lpstr>Arial</vt:lpstr>
      <vt:lpstr>Arial</vt:lpstr>
      <vt:lpstr>bender</vt:lpstr>
      <vt:lpstr>Calibri</vt:lpstr>
      <vt:lpstr>Helvetica</vt:lpstr>
      <vt:lpstr>Helvetica Neue</vt:lpstr>
      <vt:lpstr>Noto Sans Symbols</vt:lpstr>
      <vt:lpstr>Times New Roman</vt:lpstr>
      <vt:lpstr>Wingdings</vt:lpstr>
      <vt:lpstr>4_Оформление по умолчанию</vt:lpstr>
      <vt:lpstr>7_Оформление по умолчанию</vt:lpstr>
      <vt:lpstr>9_Оформление по умолчанию</vt:lpstr>
      <vt:lpstr>Опыт тиражирования программ по прикладной разработке</vt:lpstr>
      <vt:lpstr>Магазова Резеда Рустамовна</vt:lpstr>
      <vt:lpstr>Уральский федеральный университет  им. Б.Н. Ельцина</vt:lpstr>
      <vt:lpstr>Южно-Уральский государственный университет</vt:lpstr>
      <vt:lpstr>Уральский государственный экономический университет</vt:lpstr>
      <vt:lpstr>Уральский государственный горный университет</vt:lpstr>
      <vt:lpstr>Новоуральский технологический институт- филиал НИЯУ МИФИ</vt:lpstr>
      <vt:lpstr>По вопросам сотрудничества:  Магазова Резеда Рустамовна 8-932-111-4825 magr@1c.ru @RezedaMagazova</vt:lpstr>
      <vt:lpstr>Серегина Юлия Александровна</vt:lpstr>
      <vt:lpstr>ВУЗы, с кем идет взаимодействие</vt:lpstr>
      <vt:lpstr>Мурманский государственный  технический университет</vt:lpstr>
      <vt:lpstr>Северный Арктический  федеральный университет</vt:lpstr>
      <vt:lpstr>Дисциплины по выбору в САФУ</vt:lpstr>
      <vt:lpstr>Управление качеством  бизнес-приложений </vt:lpstr>
      <vt:lpstr>Разработка на платформе  1С:Предприятие</vt:lpstr>
      <vt:lpstr>Моделирование бизнес-процессов </vt:lpstr>
      <vt:lpstr>Отзывы студентов</vt:lpstr>
      <vt:lpstr>Презентация PowerPoint</vt:lpstr>
      <vt:lpstr>Шаронова Алёна Альфредовна</vt:lpstr>
      <vt:lpstr>Оренбургский государственный университет</vt:lpstr>
      <vt:lpstr>Оренбургский государственный университет</vt:lpstr>
      <vt:lpstr>Оренбургский государственный университет</vt:lpstr>
      <vt:lpstr>Оренбургский государственный университет</vt:lpstr>
      <vt:lpstr>Оренбургский государственный университет</vt:lpstr>
      <vt:lpstr>Чувашский государственный  университет имени И.Н.Ульянова</vt:lpstr>
      <vt:lpstr>Чувашский государственный  университет имени И.Н.Ульянова</vt:lpstr>
      <vt:lpstr>Чувашский государственный  университет имени И.Н.Ульянова</vt:lpstr>
      <vt:lpstr>Чувашский государственный  университет имени И.Н.Ульянова</vt:lpstr>
      <vt:lpstr>Нижегородский государственный университет имени Н.И.Лобачевского</vt:lpstr>
      <vt:lpstr>Презентация PowerPoint</vt:lpstr>
      <vt:lpstr>Презентация PowerPoint</vt:lpstr>
      <vt:lpstr>Нижегородский государственный университет имени Н.И.Лобачевского</vt:lpstr>
      <vt:lpstr>Презентация PowerPoint</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Рекомендации к оформлению презентации</dc:title>
  <dc:creator>Fedotova_K</dc:creator>
  <cp:lastModifiedBy>19279</cp:lastModifiedBy>
  <cp:revision>20</cp:revision>
  <dcterms:created xsi:type="dcterms:W3CDTF">2020-11-11T06:55:55Z</dcterms:created>
  <dcterms:modified xsi:type="dcterms:W3CDTF">2023-01-30T18:05:31Z</dcterms:modified>
</cp:coreProperties>
</file>